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8"/>
  </p:notesMasterIdLst>
  <p:sldIdLst>
    <p:sldId id="256" r:id="rId3"/>
    <p:sldId id="420" r:id="rId4"/>
    <p:sldId id="422" r:id="rId5"/>
    <p:sldId id="421" r:id="rId6"/>
    <p:sldId id="418" r:id="rId7"/>
    <p:sldId id="419" r:id="rId8"/>
    <p:sldId id="417" r:id="rId9"/>
    <p:sldId id="424" r:id="rId10"/>
    <p:sldId id="425" r:id="rId11"/>
    <p:sldId id="415" r:id="rId12"/>
    <p:sldId id="426" r:id="rId13"/>
    <p:sldId id="393" r:id="rId14"/>
    <p:sldId id="427" r:id="rId15"/>
    <p:sldId id="394" r:id="rId16"/>
    <p:sldId id="442" r:id="rId17"/>
    <p:sldId id="395" r:id="rId18"/>
    <p:sldId id="398" r:id="rId19"/>
    <p:sldId id="431" r:id="rId20"/>
    <p:sldId id="411" r:id="rId21"/>
    <p:sldId id="443" r:id="rId22"/>
    <p:sldId id="444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04" r:id="rId34"/>
    <p:sldId id="448" r:id="rId35"/>
    <p:sldId id="446" r:id="rId36"/>
    <p:sldId id="447" r:id="rId37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9" autoAdjust="0"/>
    <p:restoredTop sz="94660"/>
  </p:normalViewPr>
  <p:slideViewPr>
    <p:cSldViewPr>
      <p:cViewPr>
        <p:scale>
          <a:sx n="96" d="100"/>
          <a:sy n="96" d="100"/>
        </p:scale>
        <p:origin x="-75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D66178-794B-4C45-83A7-5BB826B17BEC}" type="presOf" srcId="{9E53B189-0707-4064-9012-2711E3FFAF51}" destId="{5E98A81F-6172-48FF-A315-DC20E1D6D860}" srcOrd="0" destOrd="0" presId="urn:microsoft.com/office/officeart/2005/8/layout/venn3"/>
    <dgm:cxn modelId="{1571B154-D9CC-4BD3-A5D6-7709093C4334}" type="presOf" srcId="{8FDD254B-A7A3-4B97-9FBB-6289B1A1C2D8}" destId="{F714F26A-66E6-47A5-BA72-4D05BE71D5ED}" srcOrd="0" destOrd="0" presId="urn:microsoft.com/office/officeart/2005/8/layout/venn3"/>
    <dgm:cxn modelId="{746BD4E6-89E6-4AE6-8D18-AF9DDDE008E1}" type="presOf" srcId="{EF3DA76C-D868-4446-A08E-A80CAB3A147C}" destId="{71C6594F-E037-4259-BCD1-AAD3B842C68C}" srcOrd="0" destOrd="0" presId="urn:microsoft.com/office/officeart/2005/8/layout/venn3"/>
    <dgm:cxn modelId="{2B57B60C-765B-4D63-A4AF-CAC84CF10FE6}" type="presOf" srcId="{66612BEF-459C-4E4F-BD0C-352D325DEF40}" destId="{446CA65D-CB69-46F3-B3D9-11BB3C3F4571}" srcOrd="0" destOrd="0" presId="urn:microsoft.com/office/officeart/2005/8/layout/venn3"/>
    <dgm:cxn modelId="{1FCF6E8C-8958-4EDE-B291-48A31BF68B74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006362B5-E420-4728-88E5-609DD4615D3F}" type="presParOf" srcId="{446CA65D-CB69-46F3-B3D9-11BB3C3F4571}" destId="{5E98A81F-6172-48FF-A315-DC20E1D6D860}" srcOrd="0" destOrd="0" presId="urn:microsoft.com/office/officeart/2005/8/layout/venn3"/>
    <dgm:cxn modelId="{E79FC5A3-D3E1-4373-A420-F7305779E4E7}" type="presParOf" srcId="{446CA65D-CB69-46F3-B3D9-11BB3C3F4571}" destId="{233A0F06-B176-4222-B794-F8A2ACEF7896}" srcOrd="1" destOrd="0" presId="urn:microsoft.com/office/officeart/2005/8/layout/venn3"/>
    <dgm:cxn modelId="{640736D7-90EF-4663-AAAD-E8170E4DAC7D}" type="presParOf" srcId="{446CA65D-CB69-46F3-B3D9-11BB3C3F4571}" destId="{F714F26A-66E6-47A5-BA72-4D05BE71D5ED}" srcOrd="2" destOrd="0" presId="urn:microsoft.com/office/officeart/2005/8/layout/venn3"/>
    <dgm:cxn modelId="{E7107E65-304F-4D30-9BDA-E9F5F2C5625A}" type="presParOf" srcId="{446CA65D-CB69-46F3-B3D9-11BB3C3F4571}" destId="{C1BB16E1-7DA5-48EB-B3D7-8BC424EC9F8B}" srcOrd="3" destOrd="0" presId="urn:microsoft.com/office/officeart/2005/8/layout/venn3"/>
    <dgm:cxn modelId="{7C7E5D0A-B578-404A-93C0-CEBE2DE78A2A}" type="presParOf" srcId="{446CA65D-CB69-46F3-B3D9-11BB3C3F4571}" destId="{71C6594F-E037-4259-BCD1-AAD3B842C68C}" srcOrd="4" destOrd="0" presId="urn:microsoft.com/office/officeart/2005/8/layout/venn3"/>
    <dgm:cxn modelId="{93FF57BF-FC7A-4104-BC0D-2C3514CE9D1E}" type="presParOf" srcId="{446CA65D-CB69-46F3-B3D9-11BB3C3F4571}" destId="{DEE0814D-27E9-4EA5-92C4-69241B91B41B}" srcOrd="5" destOrd="0" presId="urn:microsoft.com/office/officeart/2005/8/layout/venn3"/>
    <dgm:cxn modelId="{69F3D99F-16B5-4186-9352-2FD3FE8320A5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BF9605F6-18C1-451D-B75F-867B488B3747}" type="presOf" srcId="{9B28D258-7D84-4D3E-A4D6-4DC2CAD20B9A}" destId="{218F0263-153A-4B8C-B3FB-8AB83B00CF86}" srcOrd="0" destOrd="0" presId="urn:microsoft.com/office/officeart/2005/8/layout/venn3"/>
    <dgm:cxn modelId="{837801C2-DA4B-4318-BC04-A46DB275FED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4D5F35A4-9B24-431A-83E9-A6C0F1EADFC9}" type="presOf" srcId="{CD68ACB4-957B-40B2-9AB7-BA3A4F59C6F2}" destId="{6EF1AF08-9334-480F-9092-2F9E329DD69C}" srcOrd="0" destOrd="0" presId="urn:microsoft.com/office/officeart/2005/8/layout/venn3"/>
    <dgm:cxn modelId="{13E55F0C-298C-4A84-9BEB-1FB6EFADC57B}" type="presOf" srcId="{3C3D1718-21F3-40E3-8073-40B31DB53FAD}" destId="{F9C5F6B0-4D31-493A-9460-1EC566C3BB84}" srcOrd="0" destOrd="0" presId="urn:microsoft.com/office/officeart/2005/8/layout/venn3"/>
    <dgm:cxn modelId="{115DC8DB-EFB2-48CF-B79D-592A23C72871}" type="presOf" srcId="{EAE1088C-D00C-4178-B118-09F4A6B86C1F}" destId="{F0D1C6A0-6AE3-4478-BCA0-1963AF8130D5}" srcOrd="0" destOrd="0" presId="urn:microsoft.com/office/officeart/2005/8/layout/venn3"/>
    <dgm:cxn modelId="{DA83A2F5-8C99-4D28-BD31-82EE83CA81C7}" type="presParOf" srcId="{F0D1C6A0-6AE3-4478-BCA0-1963AF8130D5}" destId="{F9C5F6B0-4D31-493A-9460-1EC566C3BB84}" srcOrd="0" destOrd="0" presId="urn:microsoft.com/office/officeart/2005/8/layout/venn3"/>
    <dgm:cxn modelId="{0A08B401-07E1-4829-A2F2-E1F5EDDCC174}" type="presParOf" srcId="{F0D1C6A0-6AE3-4478-BCA0-1963AF8130D5}" destId="{B842DF3E-E78D-462F-A5CC-E16C67B01821}" srcOrd="1" destOrd="0" presId="urn:microsoft.com/office/officeart/2005/8/layout/venn3"/>
    <dgm:cxn modelId="{221E118E-86DE-49FF-8AB9-336E91F7ABAD}" type="presParOf" srcId="{F0D1C6A0-6AE3-4478-BCA0-1963AF8130D5}" destId="{6EF1AF08-9334-480F-9092-2F9E329DD69C}" srcOrd="2" destOrd="0" presId="urn:microsoft.com/office/officeart/2005/8/layout/venn3"/>
    <dgm:cxn modelId="{0504766D-E355-4673-B0B1-2319C6571A33}" type="presParOf" srcId="{F0D1C6A0-6AE3-4478-BCA0-1963AF8130D5}" destId="{B4C4B1EE-0694-4A8B-ADE2-6079FF95B405}" srcOrd="3" destOrd="0" presId="urn:microsoft.com/office/officeart/2005/8/layout/venn3"/>
    <dgm:cxn modelId="{6C6B4089-63CD-4FA8-84AD-987C38252FD3}" type="presParOf" srcId="{F0D1C6A0-6AE3-4478-BCA0-1963AF8130D5}" destId="{6FC185DC-2AFF-4C48-ABA6-A267AA6D91B6}" srcOrd="4" destOrd="0" presId="urn:microsoft.com/office/officeart/2005/8/layout/venn3"/>
    <dgm:cxn modelId="{86FCC765-C74F-4848-97F4-2153FC6399AE}" type="presParOf" srcId="{F0D1C6A0-6AE3-4478-BCA0-1963AF8130D5}" destId="{8F737D8B-7FC9-4805-BF3E-0815E46E311C}" srcOrd="5" destOrd="0" presId="urn:microsoft.com/office/officeart/2005/8/layout/venn3"/>
    <dgm:cxn modelId="{A9755E11-D929-40FC-8B30-8F124CC599F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117125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117125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117125"/>
          <a:ext cx="1301929" cy="1301929"/>
        </a:xfrm>
        <a:prstGeom prst="ellipse">
          <a:avLst/>
        </a:prstGeom>
        <a:solidFill>
          <a:schemeClr val="accent2">
            <a:alpha val="50000"/>
            <a:hueOff val="2160929"/>
            <a:satOff val="8251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117125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117125"/>
          <a:ext cx="1301929" cy="1301929"/>
        </a:xfrm>
        <a:prstGeom prst="ellipse">
          <a:avLst/>
        </a:prstGeom>
        <a:solidFill>
          <a:schemeClr val="accent2">
            <a:alpha val="50000"/>
            <a:hueOff val="4321858"/>
            <a:satOff val="16502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117125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117125"/>
          <a:ext cx="1301929" cy="1301929"/>
        </a:xfrm>
        <a:prstGeom prst="ellipse">
          <a:avLst/>
        </a:prstGeom>
        <a:solidFill>
          <a:schemeClr val="accent2">
            <a:alpha val="50000"/>
            <a:hueOff val="6482786"/>
            <a:satOff val="24753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117125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197493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197493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197493"/>
          <a:ext cx="1301929" cy="1301929"/>
        </a:xfrm>
        <a:prstGeom prst="ellipse">
          <a:avLst/>
        </a:prstGeom>
        <a:solidFill>
          <a:schemeClr val="accent2">
            <a:alpha val="50000"/>
            <a:hueOff val="2160929"/>
            <a:satOff val="8251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197493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197493"/>
          <a:ext cx="1301929" cy="1301929"/>
        </a:xfrm>
        <a:prstGeom prst="ellipse">
          <a:avLst/>
        </a:prstGeom>
        <a:solidFill>
          <a:schemeClr val="accent2">
            <a:alpha val="50000"/>
            <a:hueOff val="4321858"/>
            <a:satOff val="16502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197493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197493"/>
          <a:ext cx="1301929" cy="1301929"/>
        </a:xfrm>
        <a:prstGeom prst="ellipse">
          <a:avLst/>
        </a:prstGeom>
        <a:solidFill>
          <a:schemeClr val="accent2">
            <a:alpha val="50000"/>
            <a:hueOff val="6482786"/>
            <a:satOff val="24753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197493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E922EC-1D7D-473F-93D4-F734095A8E78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70A30D1-769A-468A-A68B-A7DA0A135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417E7A-8C1D-467E-B32F-4248D1192C6A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E18E0-41D7-44E1-96B8-85BA6FF47653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49CD-70E0-4369-A8AA-7F0F00CB659C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6496-9150-4837-BA22-72DDAAD50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14B5-BA23-47BD-AEF3-4688E939AA8E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4B7F-6997-4B0A-AAD9-DDFDCD1FC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9C72-0753-4B6A-A567-00D7DE9F14C7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750A-8F4A-40D1-A656-B37B42A895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94F1-8CC8-4E8C-B6DD-29D80B545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07950"/>
            <a:ext cx="14287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F0B3-B83B-4E9D-9AEB-773E432E3C27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4875213"/>
            <a:ext cx="2133600" cy="27463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CEE0-5C7D-4115-8030-5E39D8CBE072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DF21-4B0C-4C72-9AA1-FA58607D6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0632-8B86-4669-9B8B-8CEF5C1EC86B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C352-4FAE-405C-A93F-6E05AB7D2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08D2-1D5F-49D2-B45E-2E6074CA6CF7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5D2A-913D-4179-A917-4DD5D54FC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57A48-A50F-4A38-B1E9-9E4AA3847606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8F38-0A27-4165-A641-F54BA0849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4A34-3402-4D03-AE99-B69BFA0EAE0D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360F-7292-489F-B4F4-C56618D00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FE10-60F0-4FC0-ACFA-CF7EF3C06981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C55A-9816-40DC-8D88-1AA483528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3FC1-4455-4014-B9FF-5603C969945E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3A82-2375-4DC8-97C5-3B9A2AB4F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769D-3805-458B-9E37-8DA71AEA7A74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012D-3D12-4705-B6FA-A072A028E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C32A-83F5-4EBE-B85A-9CC02ADF2FB1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1517-6A3B-4EAB-9F33-D6322D7E5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CB91-305B-4041-9DD0-03A3FF6DD66D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E916-9D28-4294-AFEF-1E8344F59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1FAA-91ED-4E8C-9EC5-4005BA818ADE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BC8E-7FCE-40EB-9DC9-D9F87BCF1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DFBE-22F5-4109-BEB0-514B2141D353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EAB9E-40DE-4F23-9104-0293F6877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805F-DCF5-4764-90EE-B9A0B700E343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E3CD-95A5-4C85-A2F2-E72DA83868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CE99-4D92-4E09-9E17-A68A8CCD20E0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3288-A605-4FD9-BD70-AA08F491B7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69CE-A4F0-4101-905F-EC9D594D47AC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920A-BC83-4B07-8524-205832F760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C456-0D32-4D53-87FA-F54B13BC4C42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E09A-13A8-4458-9301-27D599B9D0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33C5-FE94-4E09-84BA-246FDE132E97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E85A-22F2-4644-AC80-24DB81CEC4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0F3E-45B3-4D34-ADAC-747E606BC929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B1E8-7DE1-43FE-8A25-E5947DDD1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5D0B5-176C-42B5-AAD1-F208F2D570DC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5C4E1E8-6C69-4907-B6DE-487C2F4553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14296"/>
            <a:ext cx="8358246" cy="4714908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43D5E7B-2758-46AC-BD5F-4242DD9F946E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48704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  <p:pic>
        <p:nvPicPr>
          <p:cNvPr id="2058" name="Рисунок 9" descr="1263974281_6.jpg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800" y="4017963"/>
            <a:ext cx="15208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ru/url?sa=i&amp;rct=j&amp;q=&amp;esrc=s&amp;frm=1&amp;source=images&amp;cd=&amp;cad=rja&amp;docid=xy48vPJRRRZN1M&amp;tbnid=xPmh4p4SkzVpPM:&amp;ved=0CAUQjRw&amp;url=http%3A%2F%2Fwww.neizvestniy-geniy.ru%2Fcat%2Fgifanime%2Firjvirjgi%2F289462.html&amp;ei=Hf9OUeP9II6L4gS8q4HwBQ&amp;bvm=bv.44158598,d.bGE&amp;psig=AFQjCNHmyHbil2--VWQ3IKdbsGZrX-8sYQ&amp;ust=1364217989596253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ВХОДЯЩИЕ\шаттерсток\школа\учитель у доски [преобразованный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57188" y="1571625"/>
            <a:ext cx="6143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 b="1">
                <a:solidFill>
                  <a:srgbClr val="FFFF00"/>
                </a:solidFill>
              </a:rPr>
              <a:t>Мы начать урок готовы,</a:t>
            </a:r>
          </a:p>
          <a:p>
            <a:pPr algn="ctr" eaLnBrk="1" hangingPunct="1"/>
            <a:r>
              <a:rPr lang="ru-RU" sz="3200" b="1">
                <a:solidFill>
                  <a:srgbClr val="FFFF00"/>
                </a:solidFill>
              </a:rPr>
              <a:t>Будем слушать, рассуждать</a:t>
            </a:r>
          </a:p>
          <a:p>
            <a:pPr algn="ctr" eaLnBrk="1" hangingPunct="1"/>
            <a:r>
              <a:rPr lang="ru-RU" sz="3200" b="1">
                <a:solidFill>
                  <a:srgbClr val="FFFF00"/>
                </a:solidFill>
              </a:rPr>
              <a:t>И друг другу помогать.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2926"/>
            <a:ext cx="5320613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                  </a:t>
            </a: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12 марта.</a:t>
            </a:r>
          </a:p>
          <a:p>
            <a:pPr algn="ctr"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              Классная работа.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75" y="0"/>
            <a:ext cx="9286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928813" y="142875"/>
            <a:ext cx="5572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Сегодня будем говорить о том,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Что плохо нам шутить с нулем.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Напрасно думают, что ноль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Играет маленькую роль.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Мы двойку в двадцать превратим.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Из троек и четверок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Мы можем, если захотим,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Составить тридцать, сорок.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Пусть говорят, что ноль - ничто.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С двумя нолями вместе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Из единицы выйдет сто,</a:t>
            </a:r>
            <a:br>
              <a:rPr lang="ru-RU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Из двойки – целых двести.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904334">
            <a:off x="216858" y="651607"/>
            <a:ext cx="1159253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15207" y="1000117"/>
            <a:ext cx="13869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5078" y="2857502"/>
            <a:ext cx="2428893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ВХОДЯЩИЕ\шаттерсток\школа\учитель у доски [преобразованный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8" y="642926"/>
            <a:ext cx="5072099" cy="243143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>
                <a:ln w="11430"/>
                <a:solidFill>
                  <a:srgbClr val="FFFF00"/>
                </a:solidFill>
                <a:latin typeface="Arial Narrow" pitchFamily="34" charset="0"/>
              </a:rPr>
              <a:t>Тема урока: </a:t>
            </a:r>
            <a:r>
              <a:rPr lang="ru-RU" sz="4000" b="1" spc="150" dirty="0">
                <a:ln w="11430"/>
                <a:solidFill>
                  <a:schemeClr val="bg1"/>
                </a:solidFill>
                <a:latin typeface="Arial Narrow" pitchFamily="34" charset="0"/>
              </a:rPr>
              <a:t>Увеличение и уменьшение чисел в 10 раз,  100 раз.</a:t>
            </a:r>
            <a:endParaRPr lang="ru-RU" sz="3200" b="1" spc="150" dirty="0">
              <a:ln w="11430"/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6"/>
          <p:cNvPicPr>
            <a:picLocks noChangeAspect="1"/>
          </p:cNvPicPr>
          <p:nvPr/>
        </p:nvPicPr>
        <p:blipFill>
          <a:blip r:embed="rId2" cstate="email">
            <a:lum contrast="-46000"/>
          </a:blip>
          <a:srcRect/>
          <a:stretch>
            <a:fillRect/>
          </a:stretch>
        </p:blipFill>
        <p:spPr bwMode="auto">
          <a:xfrm>
            <a:off x="-142875" y="0"/>
            <a:ext cx="9286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14348" y="285736"/>
            <a:ext cx="864098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7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1000116"/>
            <a:ext cx="864098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70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290" y="1000116"/>
            <a:ext cx="3291280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7 </a:t>
            </a:r>
            <a:r>
              <a:rPr lang="ru-RU" sz="4000" b="1" dirty="0" err="1">
                <a:latin typeface="Arial Narrow" pitchFamily="34" charset="0"/>
              </a:rPr>
              <a:t>дес</a:t>
            </a:r>
            <a:r>
              <a:rPr lang="ru-RU" sz="4000" b="1" dirty="0">
                <a:latin typeface="Arial Narrow" pitchFamily="34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857372"/>
            <a:ext cx="1928826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700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5984" y="1848854"/>
            <a:ext cx="1571636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7 сот</a:t>
            </a:r>
            <a:r>
              <a:rPr lang="ru-RU" sz="2800" dirty="0"/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608" y="3003800"/>
            <a:ext cx="1944216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Arial Narrow" pitchFamily="34" charset="0"/>
              </a:rPr>
              <a:t>7·10=70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4810" y="3071818"/>
            <a:ext cx="3429024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Arial Narrow" pitchFamily="34" charset="0"/>
              </a:rPr>
              <a:t>7·100=700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28794" y="285736"/>
            <a:ext cx="2000264" cy="783193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7 ед.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4744" y="1059584"/>
            <a:ext cx="4961712" cy="783193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В 10 раз больше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71934" y="1842772"/>
            <a:ext cx="4604522" cy="783193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В 100 раз больше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Математика 2 класс\9\дос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5100"/>
            <a:ext cx="91440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50825" y="484188"/>
            <a:ext cx="8172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>
                <a:solidFill>
                  <a:schemeClr val="bg1"/>
                </a:solidFill>
              </a:rPr>
              <a:t>Чтобы умножить число на 10, надо…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2500313"/>
            <a:ext cx="841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>
                <a:solidFill>
                  <a:schemeClr val="bg1"/>
                </a:solidFill>
              </a:rPr>
              <a:t>Чтобы умножить число на 100, надо…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6"/>
          <p:cNvPicPr>
            <a:picLocks noChangeAspect="1"/>
          </p:cNvPicPr>
          <p:nvPr/>
        </p:nvPicPr>
        <p:blipFill>
          <a:blip r:embed="rId2" cstate="email">
            <a:lum contrast="-46000"/>
          </a:blip>
          <a:srcRect/>
          <a:stretch>
            <a:fillRect/>
          </a:stretch>
        </p:blipFill>
        <p:spPr bwMode="auto">
          <a:xfrm>
            <a:off x="-142875" y="-41275"/>
            <a:ext cx="9286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71472" y="357174"/>
            <a:ext cx="1785950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500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1214430"/>
            <a:ext cx="1785950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50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1214430"/>
            <a:ext cx="3929090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5 </a:t>
            </a:r>
            <a:r>
              <a:rPr lang="ru-RU" sz="4000" b="1" dirty="0" err="1">
                <a:latin typeface="Arial Narrow" pitchFamily="34" charset="0"/>
              </a:rPr>
              <a:t>дес</a:t>
            </a:r>
            <a:r>
              <a:rPr lang="ru-RU" sz="4000" b="1" dirty="0">
                <a:latin typeface="Arial Narrow" pitchFamily="34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2071686"/>
            <a:ext cx="1221288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71802" y="2000248"/>
            <a:ext cx="1857388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5 </a:t>
            </a:r>
            <a:r>
              <a:rPr lang="ru-RU" sz="4000" b="1" dirty="0">
                <a:latin typeface="Arial Narrow" pitchFamily="34" charset="0"/>
              </a:rPr>
              <a:t>ед</a:t>
            </a:r>
            <a:r>
              <a:rPr lang="ru-RU" sz="4000" dirty="0"/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3003800"/>
            <a:ext cx="3286116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Arial Narrow" pitchFamily="34" charset="0"/>
              </a:rPr>
              <a:t>500:10=50</a:t>
            </a:r>
            <a:endParaRPr lang="ru-RU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3372" y="3071818"/>
            <a:ext cx="2714644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Arial Narrow" pitchFamily="34" charset="0"/>
              </a:rPr>
              <a:t>500:100=5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14612" y="428612"/>
            <a:ext cx="2786082" cy="78319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Narrow" pitchFamily="34" charset="0"/>
              </a:rPr>
              <a:t>5 сот.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Математика 2 класс\9\дос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5100"/>
            <a:ext cx="91440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785813"/>
            <a:ext cx="826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>
                <a:solidFill>
                  <a:schemeClr val="bg1"/>
                </a:solidFill>
              </a:rPr>
              <a:t>Чтобы разделить число на 10, надо…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2571750"/>
            <a:ext cx="850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>
                <a:solidFill>
                  <a:schemeClr val="bg1"/>
                </a:solidFill>
              </a:rPr>
              <a:t>Чтобы разделить число на 100, надо…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6"/>
          <p:cNvPicPr>
            <a:picLocks noChangeAspect="1"/>
          </p:cNvPicPr>
          <p:nvPr/>
        </p:nvPicPr>
        <p:blipFill>
          <a:blip r:embed="rId3" cstate="email">
            <a:lum contrast="-46000"/>
          </a:blip>
          <a:srcRect/>
          <a:stretch>
            <a:fillRect/>
          </a:stretch>
        </p:blipFill>
        <p:spPr bwMode="auto">
          <a:xfrm>
            <a:off x="-142875" y="0"/>
            <a:ext cx="9286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0" y="42862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>
                <a:solidFill>
                  <a:srgbClr val="FFFF00"/>
                </a:solidFill>
                <a:latin typeface="Arial Narrow" pitchFamily="34" charset="0"/>
              </a:rPr>
              <a:t>При увеличении числа в 10 раз — справа дописываем один ноль.</a:t>
            </a:r>
          </a:p>
          <a:p>
            <a:pPr eaLnBrk="1" hangingPunct="1"/>
            <a:r>
              <a:rPr lang="ru-RU" sz="3200" b="1">
                <a:solidFill>
                  <a:schemeClr val="bg1"/>
                </a:solidFill>
                <a:latin typeface="Arial Narrow" pitchFamily="34" charset="0"/>
              </a:rPr>
              <a:t>При увеличении числа в 100 раз — справа дописываем два ноля.</a:t>
            </a:r>
          </a:p>
          <a:p>
            <a:pPr eaLnBrk="1" hangingPunct="1"/>
            <a:r>
              <a:rPr lang="ru-RU" sz="3200" b="1">
                <a:solidFill>
                  <a:srgbClr val="FFFF00"/>
                </a:solidFill>
                <a:latin typeface="Arial Narrow" pitchFamily="34" charset="0"/>
              </a:rPr>
              <a:t>Чтобы уменьшить число в 10 раз, нужно справа отбросить один ноль.</a:t>
            </a:r>
          </a:p>
          <a:p>
            <a:pPr eaLnBrk="1" hangingPunct="1"/>
            <a:r>
              <a:rPr lang="ru-RU" sz="3200" b="1">
                <a:solidFill>
                  <a:schemeClr val="bg1"/>
                </a:solidFill>
                <a:latin typeface="Arial Narrow" pitchFamily="34" charset="0"/>
              </a:rPr>
              <a:t>Чтобы уменьшить число в 100 раз, нужно справа отбросить два ноля.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:\картинки\космос космический крейсер [преобразованный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28886" y="123480"/>
            <a:ext cx="7632848" cy="715089"/>
          </a:xfrm>
          <a:prstGeom prst="round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№1.Найдите значения выражений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887489"/>
            <a:ext cx="5264892" cy="4524315"/>
          </a:xfrm>
          <a:prstGeom prst="rect">
            <a:avLst/>
          </a:prstGeom>
          <a:noFill/>
        </p:spPr>
        <p:txBody>
          <a:bodyPr numCol="2" spcCol="72000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600:100=6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14·10=140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3·100=300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50:10=5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35·10=350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200:100=2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23·10=230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8·100=800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713" y="1851025"/>
            <a:ext cx="647700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5513" y="1131888"/>
            <a:ext cx="6477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63713" y="2563813"/>
            <a:ext cx="6477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63713" y="3292475"/>
            <a:ext cx="6477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67250" y="1100138"/>
            <a:ext cx="6477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84763" y="1851025"/>
            <a:ext cx="649287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67250" y="2563813"/>
            <a:ext cx="6477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67250" y="3292475"/>
            <a:ext cx="6477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0"/>
            <a:ext cx="9358313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285750" y="428625"/>
            <a:ext cx="83581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                          </a:t>
            </a:r>
            <a:r>
              <a:rPr lang="ru-RU" sz="3600">
                <a:solidFill>
                  <a:schemeClr val="bg1"/>
                </a:solidFill>
              </a:rPr>
              <a:t>Задача № 2</a:t>
            </a:r>
            <a:endParaRPr lang="ru-RU" sz="2800">
              <a:solidFill>
                <a:schemeClr val="bg1"/>
              </a:solidFill>
            </a:endParaRPr>
          </a:p>
          <a:p>
            <a:r>
              <a:rPr lang="ru-RU" sz="4000">
                <a:solidFill>
                  <a:schemeClr val="bg1"/>
                </a:solidFill>
                <a:latin typeface="Arial Narrow" pitchFamily="34" charset="0"/>
              </a:rPr>
              <a:t>Для занятий  в детский сад  купили 3 набора цветной бумаги  по 100 листов в каждом и  500 листов белой бумаги. Сколько всего листов бумаги купили?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:\картинки\космос космический крейсер [преобразованный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D:\__Василий\Математика\3 класс\36\имг\марс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3" y="2139950"/>
            <a:ext cx="9217026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42976" y="1071552"/>
            <a:ext cx="6380212" cy="707886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170:х=10</a:t>
            </a:r>
            <a:endParaRPr lang="en-US" sz="4000" b="1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8886" y="123480"/>
            <a:ext cx="7632848" cy="715089"/>
          </a:xfrm>
          <a:prstGeom prst="round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№3.Решите уравнения.</a:t>
            </a:r>
          </a:p>
        </p:txBody>
      </p:sp>
      <p:sp>
        <p:nvSpPr>
          <p:cNvPr id="33801" name="Прямоугольник 6"/>
          <p:cNvSpPr>
            <a:spLocks noChangeArrowheads="1"/>
          </p:cNvSpPr>
          <p:nvPr/>
        </p:nvSpPr>
        <p:spPr bwMode="auto">
          <a:xfrm>
            <a:off x="4786313" y="1143000"/>
            <a:ext cx="2208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Narrow" pitchFamily="34" charset="0"/>
              </a:rPr>
              <a:t>100·а=600</a:t>
            </a:r>
            <a:endParaRPr lang="ru-RU" sz="4000" b="1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ВХОДЯЩИЕ\шаттерсток\школа\учитель у доски [преобразованный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75"/>
            <a:ext cx="950118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74"/>
            <a:ext cx="55721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        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Логическая разминка. </a:t>
            </a: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28625" y="857250"/>
            <a:ext cx="6072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FF00"/>
                </a:solidFill>
                <a:cs typeface="Times New Roman" pitchFamily="18" charset="0"/>
              </a:rPr>
              <a:t>Через шесть с половиной часов наступит полночь. А сейчас который час?</a:t>
            </a:r>
          </a:p>
          <a:p>
            <a:r>
              <a:rPr lang="ru-RU" sz="3000">
                <a:solidFill>
                  <a:srgbClr val="FFFF00"/>
                </a:solidFill>
                <a:cs typeface="Times New Roman" pitchFamily="18" charset="0"/>
              </a:rPr>
              <a:t>А) 21:30;          </a:t>
            </a:r>
          </a:p>
          <a:p>
            <a:r>
              <a:rPr lang="ru-RU" sz="3000">
                <a:solidFill>
                  <a:srgbClr val="FFFF00"/>
                </a:solidFill>
                <a:cs typeface="Times New Roman" pitchFamily="18" charset="0"/>
              </a:rPr>
              <a:t>Б) 6:30;     </a:t>
            </a:r>
          </a:p>
          <a:p>
            <a:r>
              <a:rPr lang="ru-RU" sz="3000">
                <a:solidFill>
                  <a:srgbClr val="FFFF00"/>
                </a:solidFill>
                <a:cs typeface="Times New Roman" pitchFamily="18" charset="0"/>
              </a:rPr>
              <a:t>В) 20:30;   </a:t>
            </a:r>
          </a:p>
          <a:p>
            <a:r>
              <a:rPr lang="ru-RU" sz="3000">
                <a:solidFill>
                  <a:srgbClr val="FFFF00"/>
                </a:solidFill>
                <a:cs typeface="Times New Roman" pitchFamily="18" charset="0"/>
              </a:rPr>
              <a:t>Г) 17:30;        </a:t>
            </a:r>
          </a:p>
          <a:p>
            <a:r>
              <a:rPr lang="ru-RU" sz="3000">
                <a:solidFill>
                  <a:srgbClr val="FFFF00"/>
                </a:solidFill>
                <a:cs typeface="Times New Roman" pitchFamily="18" charset="0"/>
              </a:rPr>
              <a:t>Д) 10:30.  </a:t>
            </a:r>
            <a:endParaRPr lang="ru-RU" sz="3000">
              <a:solidFill>
                <a:srgbClr val="FFFF00"/>
              </a:solidFill>
            </a:endParaRPr>
          </a:p>
        </p:txBody>
      </p:sp>
      <p:pic>
        <p:nvPicPr>
          <p:cNvPr id="74758" name="Picture 6" descr="http://i.ytimg.com/vi/ZRyOADq71_Y/maxres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587507"/>
            <a:ext cx="1928826" cy="1843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</p:txBody>
      </p:sp>
      <p:sp>
        <p:nvSpPr>
          <p:cNvPr id="34820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z="5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5м 3дм=…см</a:t>
            </a:r>
          </a:p>
          <a:p>
            <a:pPr>
              <a:buFont typeface="Arial" charset="0"/>
              <a:buNone/>
            </a:pPr>
            <a:r>
              <a:rPr lang="ru-RU" sz="5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4м   = … дм</a:t>
            </a:r>
          </a:p>
          <a:p>
            <a:pPr>
              <a:buFont typeface="Arial" charset="0"/>
              <a:buNone/>
            </a:pPr>
            <a:r>
              <a:rPr lang="ru-RU" sz="5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3см 10мм = …мм</a:t>
            </a: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000246"/>
            <a:ext cx="2943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071684"/>
            <a:ext cx="2943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000378"/>
            <a:ext cx="2943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071816"/>
            <a:ext cx="2943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000378"/>
            <a:ext cx="2943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Работа в парах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Тест « Удивительная Индия»</a:t>
            </a:r>
          </a:p>
        </p:txBody>
      </p:sp>
      <p:pic>
        <p:nvPicPr>
          <p:cNvPr id="35844" name="Рисунок 2" descr="мультяшные ученики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2000250"/>
            <a:ext cx="3479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0" y="500063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Arial Narrow" pitchFamily="34" charset="0"/>
              </a:rPr>
              <a:t>1. Какое животное изображено на гербе Индии?</a:t>
            </a:r>
          </a:p>
          <a:p>
            <a:r>
              <a:rPr lang="ru-RU" sz="4000" b="1">
                <a:solidFill>
                  <a:srgbClr val="0070C0"/>
                </a:solidFill>
                <a:latin typeface="Arial Narrow" pitchFamily="34" charset="0"/>
              </a:rPr>
              <a:t>                  430 уменьшить в 10 раз</a:t>
            </a:r>
          </a:p>
          <a:p>
            <a:endParaRPr lang="ru-RU" sz="4000">
              <a:latin typeface="Arial Narrow" pitchFamily="34" charset="0"/>
            </a:endParaRPr>
          </a:p>
          <a:p>
            <a:pPr algn="ctr"/>
            <a:r>
              <a:rPr lang="ru-RU" sz="4000">
                <a:solidFill>
                  <a:srgbClr val="FF0000"/>
                </a:solidFill>
                <a:latin typeface="Arial Narrow" pitchFamily="34" charset="0"/>
              </a:rPr>
              <a:t>    </a:t>
            </a:r>
            <a:r>
              <a:rPr lang="ru-RU" sz="4000" b="1">
                <a:solidFill>
                  <a:srgbClr val="FF0000"/>
                </a:solidFill>
                <a:latin typeface="Arial Narrow" pitchFamily="34" charset="0"/>
              </a:rPr>
              <a:t>43 –лев     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Arial Narrow" pitchFamily="34" charset="0"/>
              </a:rPr>
              <a:t>    420 –павлин            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Arial Narrow" pitchFamily="34" charset="0"/>
              </a:rPr>
              <a:t>    440 –тигр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285750"/>
            <a:ext cx="3124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" y="285734"/>
            <a:ext cx="41472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Герб Индии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0" y="642938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Arial Narrow" pitchFamily="34" charset="0"/>
              </a:rPr>
              <a:t>2. Какой тигр из-за деятельности людей в Индии находится на грани вымирания?</a:t>
            </a:r>
          </a:p>
          <a:p>
            <a:r>
              <a:rPr lang="ru-RU" sz="4000" b="1">
                <a:solidFill>
                  <a:srgbClr val="0070C0"/>
                </a:solidFill>
                <a:latin typeface="Arial Narrow" pitchFamily="34" charset="0"/>
              </a:rPr>
              <a:t>                  4 увеличить в 100 раз</a:t>
            </a:r>
          </a:p>
          <a:p>
            <a:endParaRPr lang="ru-RU" sz="4000" b="1">
              <a:latin typeface="Arial Narrow" pitchFamily="34" charset="0"/>
            </a:endParaRPr>
          </a:p>
          <a:p>
            <a:pPr algn="ctr"/>
            <a:r>
              <a:rPr lang="ru-RU" sz="4000" b="1">
                <a:solidFill>
                  <a:srgbClr val="FF0000"/>
                </a:solidFill>
                <a:latin typeface="Arial Narrow" pitchFamily="34" charset="0"/>
              </a:rPr>
              <a:t>40 –уссурийский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Arial Narrow" pitchFamily="34" charset="0"/>
              </a:rPr>
              <a:t>400 –бенгальский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Arial Narrow" pitchFamily="34" charset="0"/>
              </a:rPr>
              <a:t>104 –амурский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571500" y="500063"/>
            <a:ext cx="389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</a:rPr>
              <a:t>БЕНГАЛЬСКИЙТИГР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0" y="500063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Arial Narrow" pitchFamily="34" charset="0"/>
              </a:rPr>
              <a:t>3. Как называется традиционная одежда индийских женщин?</a:t>
            </a:r>
          </a:p>
          <a:p>
            <a:r>
              <a:rPr lang="ru-RU" sz="4000" b="1">
                <a:latin typeface="Arial Narrow" pitchFamily="34" charset="0"/>
              </a:rPr>
              <a:t>            </a:t>
            </a:r>
            <a:r>
              <a:rPr lang="ru-RU" sz="4000" b="1">
                <a:solidFill>
                  <a:srgbClr val="0070C0"/>
                </a:solidFill>
                <a:latin typeface="Arial Narrow" pitchFamily="34" charset="0"/>
              </a:rPr>
              <a:t>Найди частное чисел 800 и 100</a:t>
            </a:r>
          </a:p>
          <a:p>
            <a:endParaRPr lang="ru-RU" sz="4000" b="1">
              <a:latin typeface="Arial Narrow" pitchFamily="34" charset="0"/>
            </a:endParaRPr>
          </a:p>
          <a:p>
            <a:pPr algn="ctr"/>
            <a:r>
              <a:rPr lang="ru-RU" sz="4000" b="1">
                <a:solidFill>
                  <a:srgbClr val="FF0000"/>
                </a:solidFill>
                <a:latin typeface="Arial Narrow" pitchFamily="34" charset="0"/>
              </a:rPr>
              <a:t>700 –чхима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Arial Narrow" pitchFamily="34" charset="0"/>
              </a:rPr>
              <a:t>80 –ципао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Arial Narrow" pitchFamily="34" charset="0"/>
              </a:rPr>
              <a:t>8 -сари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236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0263" y="0"/>
            <a:ext cx="3233737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3214688" y="0"/>
            <a:ext cx="342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Национальная женская одежда-</a:t>
            </a:r>
          </a:p>
          <a:p>
            <a:r>
              <a:rPr lang="ru-RU" sz="3600">
                <a:solidFill>
                  <a:srgbClr val="FF0000"/>
                </a:solidFill>
              </a:rPr>
              <a:t>САРИ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0" y="428625"/>
            <a:ext cx="94297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Arial Narrow" pitchFamily="34" charset="0"/>
              </a:rPr>
              <a:t>4.Как называется приправа, появившаяся в Индии, и в настоящее время употребляемая по всему миру?</a:t>
            </a:r>
          </a:p>
          <a:p>
            <a:endParaRPr lang="ru-RU" sz="4000">
              <a:solidFill>
                <a:srgbClr val="000000"/>
              </a:solidFill>
              <a:latin typeface="Century Schoolbook" pitchFamily="18" charset="0"/>
            </a:endParaRPr>
          </a:p>
          <a:p>
            <a:r>
              <a:rPr lang="ru-RU" sz="4000">
                <a:solidFill>
                  <a:srgbClr val="000000"/>
                </a:solidFill>
                <a:latin typeface="Century Schoolbook" pitchFamily="18" charset="0"/>
              </a:rPr>
              <a:t>     </a:t>
            </a:r>
            <a:r>
              <a:rPr lang="ru-RU" sz="4000">
                <a:solidFill>
                  <a:srgbClr val="0070C0"/>
                </a:solidFill>
                <a:latin typeface="Century Schoolbook" pitchFamily="18" charset="0"/>
              </a:rPr>
              <a:t>Уменьшить в 10 раз число 390</a:t>
            </a:r>
          </a:p>
          <a:p>
            <a:pPr algn="ctr"/>
            <a:r>
              <a:rPr lang="ru-RU" sz="4000">
                <a:solidFill>
                  <a:srgbClr val="FF0000"/>
                </a:solidFill>
                <a:latin typeface="Century Schoolbook" pitchFamily="18" charset="0"/>
              </a:rPr>
              <a:t>39 –чёрный перец</a:t>
            </a:r>
          </a:p>
          <a:p>
            <a:pPr algn="ctr"/>
            <a:r>
              <a:rPr lang="ru-RU" sz="4000">
                <a:solidFill>
                  <a:srgbClr val="FF0000"/>
                </a:solidFill>
                <a:latin typeface="Century Schoolbook" pitchFamily="18" charset="0"/>
              </a:rPr>
              <a:t>380 –кари </a:t>
            </a:r>
          </a:p>
          <a:p>
            <a:pPr algn="ctr"/>
            <a:r>
              <a:rPr lang="ru-RU" sz="4000">
                <a:solidFill>
                  <a:srgbClr val="FF0000"/>
                </a:solidFill>
                <a:latin typeface="Century Schoolbook" pitchFamily="18" charset="0"/>
              </a:rPr>
              <a:t>290 –кардамон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4000510"/>
            <a:ext cx="47323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Чёрный перец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ВХОДЯЩИЕ\шаттерсток\школа\учитель у доски [преобразованный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13"/>
            <a:ext cx="9144000" cy="600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74"/>
            <a:ext cx="55721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        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Логическая разминка</a:t>
            </a: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85750" y="928688"/>
            <a:ext cx="5572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00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Поменяйте местами две цифры в каждом примере так, чтобы равенства стали верными:</a:t>
            </a:r>
            <a:endParaRPr lang="ru-RU" sz="300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ru-RU" sz="3000" b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а) 69 : 3 = 7       </a:t>
            </a:r>
          </a:p>
          <a:p>
            <a:r>
              <a:rPr lang="ru-RU" sz="3000" b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б) 89 : 1 = 9          </a:t>
            </a:r>
            <a:r>
              <a:rPr lang="ru-RU" sz="30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r>
              <a:rPr lang="ru-RU" sz="3000" b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в) 7 х 6 = 58     </a:t>
            </a:r>
          </a:p>
          <a:p>
            <a:r>
              <a:rPr lang="ru-RU" sz="3000" b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г) 9 х 4 = 56</a:t>
            </a:r>
            <a:endParaRPr lang="ru-RU" sz="3000" b="1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6" y="2357437"/>
            <a:ext cx="1928827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63:9=7</a:t>
            </a:r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9" y="2786063"/>
            <a:ext cx="1571635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81:9=9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75" y="3214691"/>
            <a:ext cx="1724036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ru-RU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8=56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3723878"/>
            <a:ext cx="1733561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ru-RU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6=54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0" y="285750"/>
            <a:ext cx="8929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00"/>
                </a:solidFill>
                <a:latin typeface="Arial Narrow" pitchFamily="34" charset="0"/>
              </a:rPr>
              <a:t>5. Как называется любимый в Индии «праздник огней»?</a:t>
            </a:r>
          </a:p>
          <a:p>
            <a:endParaRPr lang="ru-RU" sz="4000">
              <a:solidFill>
                <a:srgbClr val="000000"/>
              </a:solidFill>
              <a:latin typeface="Arial Narrow" pitchFamily="34" charset="0"/>
            </a:endParaRPr>
          </a:p>
          <a:p>
            <a:pPr algn="ctr"/>
            <a:r>
              <a:rPr lang="ru-RU" sz="4000">
                <a:solidFill>
                  <a:srgbClr val="0070C0"/>
                </a:solidFill>
                <a:latin typeface="Arial Narrow" pitchFamily="34" charset="0"/>
              </a:rPr>
              <a:t>    Найти произведение чисел 10 и 23</a:t>
            </a:r>
          </a:p>
          <a:p>
            <a:pPr algn="ctr"/>
            <a:r>
              <a:rPr lang="ru-RU" sz="4000">
                <a:solidFill>
                  <a:srgbClr val="FF0000"/>
                </a:solidFill>
                <a:latin typeface="Arial Narrow" pitchFamily="34" charset="0"/>
              </a:rPr>
              <a:t>33 –Холи </a:t>
            </a:r>
          </a:p>
          <a:p>
            <a:pPr algn="ctr"/>
            <a:r>
              <a:rPr lang="ru-RU" sz="4000">
                <a:solidFill>
                  <a:srgbClr val="FF0000"/>
                </a:solidFill>
                <a:latin typeface="Arial Narrow" pitchFamily="34" charset="0"/>
              </a:rPr>
              <a:t>230 –Дивали</a:t>
            </a:r>
          </a:p>
          <a:p>
            <a:pPr algn="ctr"/>
            <a:r>
              <a:rPr lang="ru-RU" sz="4000">
                <a:solidFill>
                  <a:srgbClr val="FF0000"/>
                </a:solidFill>
                <a:latin typeface="Arial Narrow" pitchFamily="34" charset="0"/>
              </a:rPr>
              <a:t>203 -Угади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1000125" y="428625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ПРАЗДНИК ОГНЕЙ-ДИВАЛИ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D:\__Василий\Математика\3 класс\36\имг\земля мир космо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D:\__Василий\Математика\3 класс\36\имг\космический корабль 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771525"/>
            <a:ext cx="2654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D:\Математика 2 класс\12\дос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857250"/>
            <a:ext cx="87868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400">
                <a:solidFill>
                  <a:schemeClr val="bg1"/>
                </a:solidFill>
                <a:latin typeface="Arial Narrow" pitchFamily="34" charset="0"/>
              </a:rPr>
              <a:t>С какой новой темой познакомились?</a:t>
            </a:r>
          </a:p>
          <a:p>
            <a:pPr eaLnBrk="1" hangingPunct="1"/>
            <a:r>
              <a:rPr lang="ru-RU" altLang="ru-RU" sz="4400">
                <a:solidFill>
                  <a:schemeClr val="bg1"/>
                </a:solidFill>
                <a:latin typeface="Arial Narrow" pitchFamily="34" charset="0"/>
              </a:rPr>
              <a:t>Чему научились? </a:t>
            </a:r>
          </a:p>
          <a:p>
            <a:pPr eaLnBrk="1" hangingPunct="1"/>
            <a:r>
              <a:rPr lang="ru-RU" altLang="ru-RU" sz="4400">
                <a:solidFill>
                  <a:schemeClr val="bg1"/>
                </a:solidFill>
                <a:latin typeface="Arial Narrow" pitchFamily="34" charset="0"/>
              </a:rPr>
              <a:t>Какое знание открыли?</a:t>
            </a:r>
          </a:p>
          <a:p>
            <a:pPr eaLnBrk="1" hangingPunct="1"/>
            <a:r>
              <a:rPr lang="ru-RU" altLang="ru-RU" sz="4400">
                <a:solidFill>
                  <a:schemeClr val="bg1"/>
                </a:solidFill>
                <a:latin typeface="Arial Narrow" pitchFamily="34" charset="0"/>
              </a:rPr>
              <a:t>Зачем оно нам нужно?</a:t>
            </a:r>
          </a:p>
          <a:p>
            <a:pPr eaLnBrk="1" hangingPunct="1"/>
            <a:r>
              <a:rPr lang="ru-RU" altLang="ru-RU" sz="4400">
                <a:solidFill>
                  <a:schemeClr val="bg1"/>
                </a:solidFill>
                <a:latin typeface="Arial Narrow" pitchFamily="34" charset="0"/>
              </a:rPr>
              <a:t>Может можно обойтись  и без него?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3" y="0"/>
            <a:ext cx="38539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 урока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Сегодня на уроке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000125"/>
          <a:ext cx="8572500" cy="3774440"/>
        </p:xfrm>
        <a:graphic>
          <a:graphicData uri="http://schemas.openxmlformats.org/drawingml/2006/table">
            <a:tbl>
              <a:tblPr/>
              <a:tblGrid>
                <a:gridCol w="4643438"/>
                <a:gridCol w="3929062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1.На уроке я работал(а)…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 / пассивно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2.Своей работой на уроке я…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доволен / не доволен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3.Урок для меня показался…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коротким / длинным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4.За урок я…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устал(а) / устал(а)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5.Мое настроение..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стало лучше / стало хуже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6.Материал урока мне был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понятен / не понятен</a:t>
                      </a:r>
                      <a:b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полезен / бесполезен</a:t>
                      </a:r>
                      <a:b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интересен / скучен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solidFill>
                  <a:srgbClr val="C00000"/>
                </a:solidFill>
              </a:rPr>
              <a:t>С.47, №4,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803660"/>
          <a:ext cx="4429156" cy="35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7" y="750081"/>
          <a:ext cx="4429156" cy="369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0180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571625" y="2908300"/>
            <a:ext cx="70246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ВХОДЯЩИЕ\шаттерсток\школа\учитель у доски [преобразованный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857288" y="571489"/>
            <a:ext cx="828680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        </a:t>
            </a:r>
            <a:r>
              <a:rPr lang="ru-RU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Устный счет</a:t>
            </a: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3200400" y="1828800"/>
            <a:ext cx="2438400" cy="1771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600"/>
          </a:p>
        </p:txBody>
      </p:sp>
      <p:sp>
        <p:nvSpPr>
          <p:cNvPr id="19459" name="Oval 18"/>
          <p:cNvSpPr>
            <a:spLocks noChangeArrowheads="1"/>
          </p:cNvSpPr>
          <p:nvPr/>
        </p:nvSpPr>
        <p:spPr bwMode="auto">
          <a:xfrm rot="-2237119">
            <a:off x="5105400" y="800100"/>
            <a:ext cx="2362200" cy="1465263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600" b="1"/>
          </a:p>
        </p:txBody>
      </p:sp>
      <p:sp>
        <p:nvSpPr>
          <p:cNvPr id="19460" name="Oval 19"/>
          <p:cNvSpPr>
            <a:spLocks noChangeArrowheads="1"/>
          </p:cNvSpPr>
          <p:nvPr/>
        </p:nvSpPr>
        <p:spPr bwMode="auto">
          <a:xfrm rot="441741">
            <a:off x="5638800" y="2286000"/>
            <a:ext cx="2362200" cy="14081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Oval 20"/>
          <p:cNvSpPr>
            <a:spLocks noChangeArrowheads="1"/>
          </p:cNvSpPr>
          <p:nvPr/>
        </p:nvSpPr>
        <p:spPr bwMode="auto">
          <a:xfrm rot="3080255">
            <a:off x="4787900" y="3308350"/>
            <a:ext cx="1771650" cy="189865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Oval 21"/>
          <p:cNvSpPr>
            <a:spLocks noChangeArrowheads="1"/>
          </p:cNvSpPr>
          <p:nvPr/>
        </p:nvSpPr>
        <p:spPr bwMode="auto">
          <a:xfrm rot="5400000">
            <a:off x="3448050" y="-57150"/>
            <a:ext cx="1714500" cy="2057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9600"/>
          </a:p>
        </p:txBody>
      </p:sp>
      <p:sp>
        <p:nvSpPr>
          <p:cNvPr id="19463" name="Oval 22"/>
          <p:cNvSpPr>
            <a:spLocks noChangeArrowheads="1"/>
          </p:cNvSpPr>
          <p:nvPr/>
        </p:nvSpPr>
        <p:spPr bwMode="auto">
          <a:xfrm rot="1721404">
            <a:off x="1219200" y="914400"/>
            <a:ext cx="2362200" cy="14652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Oval 23"/>
          <p:cNvSpPr>
            <a:spLocks noChangeArrowheads="1"/>
          </p:cNvSpPr>
          <p:nvPr/>
        </p:nvSpPr>
        <p:spPr bwMode="auto">
          <a:xfrm rot="-4071866">
            <a:off x="2662238" y="3338512"/>
            <a:ext cx="1657350" cy="19526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Oval 24"/>
          <p:cNvSpPr>
            <a:spLocks noChangeArrowheads="1"/>
          </p:cNvSpPr>
          <p:nvPr/>
        </p:nvSpPr>
        <p:spPr bwMode="auto">
          <a:xfrm rot="-1238191">
            <a:off x="914400" y="2514600"/>
            <a:ext cx="2362200" cy="14081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WordArt 25"/>
          <p:cNvSpPr>
            <a:spLocks noChangeArrowheads="1" noChangeShapeType="1" noTextEdit="1"/>
          </p:cNvSpPr>
          <p:nvPr/>
        </p:nvSpPr>
        <p:spPr bwMode="auto">
          <a:xfrm>
            <a:off x="3581400" y="342900"/>
            <a:ext cx="1524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>
            <a:off x="5791200" y="10287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5147" name="WordArt 27"/>
          <p:cNvSpPr>
            <a:spLocks noChangeArrowheads="1" noChangeShapeType="1" noTextEdit="1"/>
          </p:cNvSpPr>
          <p:nvPr/>
        </p:nvSpPr>
        <p:spPr bwMode="auto">
          <a:xfrm>
            <a:off x="6400800" y="2514600"/>
            <a:ext cx="8382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5148" name="WordArt 28"/>
          <p:cNvSpPr>
            <a:spLocks noChangeArrowheads="1" noChangeShapeType="1" noTextEdit="1"/>
          </p:cNvSpPr>
          <p:nvPr/>
        </p:nvSpPr>
        <p:spPr bwMode="auto">
          <a:xfrm>
            <a:off x="5029200" y="371475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5149" name="WordArt 29"/>
          <p:cNvSpPr>
            <a:spLocks noChangeArrowheads="1" noChangeShapeType="1" noTextEdit="1"/>
          </p:cNvSpPr>
          <p:nvPr/>
        </p:nvSpPr>
        <p:spPr bwMode="auto">
          <a:xfrm>
            <a:off x="2971800" y="3829050"/>
            <a:ext cx="9144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1371600" y="2800350"/>
            <a:ext cx="1447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5151" name="WordArt 31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14478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15</a:t>
            </a:r>
          </a:p>
        </p:txBody>
      </p:sp>
      <p:sp>
        <p:nvSpPr>
          <p:cNvPr id="19473" name="WordArt 32"/>
          <p:cNvSpPr>
            <a:spLocks noChangeArrowheads="1" noChangeShapeType="1" noTextEdit="1"/>
          </p:cNvSpPr>
          <p:nvPr/>
        </p:nvSpPr>
        <p:spPr bwMode="auto">
          <a:xfrm>
            <a:off x="3505200" y="2286000"/>
            <a:ext cx="1981200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6х</a:t>
            </a:r>
          </a:p>
        </p:txBody>
      </p:sp>
      <p:sp>
        <p:nvSpPr>
          <p:cNvPr id="22" name="WordArt 25"/>
          <p:cNvSpPr>
            <a:spLocks noChangeArrowheads="1" noChangeShapeType="1" noTextEdit="1"/>
          </p:cNvSpPr>
          <p:nvPr/>
        </p:nvSpPr>
        <p:spPr bwMode="auto">
          <a:xfrm>
            <a:off x="5257800" y="0"/>
            <a:ext cx="1524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42</a:t>
            </a:r>
          </a:p>
        </p:txBody>
      </p:sp>
      <p:sp>
        <p:nvSpPr>
          <p:cNvPr id="24" name="WordArt 25"/>
          <p:cNvSpPr>
            <a:spLocks noChangeArrowheads="1" noChangeShapeType="1" noTextEdit="1"/>
          </p:cNvSpPr>
          <p:nvPr/>
        </p:nvSpPr>
        <p:spPr bwMode="auto">
          <a:xfrm>
            <a:off x="7086600" y="1143000"/>
            <a:ext cx="1447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72</a:t>
            </a:r>
          </a:p>
        </p:txBody>
      </p:sp>
      <p:sp>
        <p:nvSpPr>
          <p:cNvPr id="25" name="WordArt 25"/>
          <p:cNvSpPr>
            <a:spLocks noChangeArrowheads="1" noChangeShapeType="1" noTextEdit="1"/>
          </p:cNvSpPr>
          <p:nvPr/>
        </p:nvSpPr>
        <p:spPr bwMode="auto">
          <a:xfrm>
            <a:off x="7391400" y="2686050"/>
            <a:ext cx="1524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54</a:t>
            </a:r>
          </a:p>
        </p:txBody>
      </p:sp>
      <p:sp>
        <p:nvSpPr>
          <p:cNvPr id="26" name="WordArt 25"/>
          <p:cNvSpPr>
            <a:spLocks noChangeArrowheads="1" noChangeShapeType="1" noTextEdit="1"/>
          </p:cNvSpPr>
          <p:nvPr/>
        </p:nvSpPr>
        <p:spPr bwMode="auto">
          <a:xfrm>
            <a:off x="6477000" y="3943350"/>
            <a:ext cx="1524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84</a:t>
            </a:r>
          </a:p>
        </p:txBody>
      </p:sp>
      <p:sp>
        <p:nvSpPr>
          <p:cNvPr id="27" name="WordArt 25"/>
          <p:cNvSpPr>
            <a:spLocks noChangeArrowheads="1" noChangeShapeType="1" noTextEdit="1"/>
          </p:cNvSpPr>
          <p:nvPr/>
        </p:nvSpPr>
        <p:spPr bwMode="auto">
          <a:xfrm>
            <a:off x="914400" y="4057650"/>
            <a:ext cx="1524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18</a:t>
            </a:r>
          </a:p>
        </p:txBody>
      </p:sp>
      <p:sp>
        <p:nvSpPr>
          <p:cNvPr id="28" name="WordArt 25"/>
          <p:cNvSpPr>
            <a:spLocks noChangeArrowheads="1" noChangeShapeType="1" noTextEdit="1"/>
          </p:cNvSpPr>
          <p:nvPr/>
        </p:nvSpPr>
        <p:spPr bwMode="auto">
          <a:xfrm>
            <a:off x="152400" y="1657350"/>
            <a:ext cx="1524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66</a:t>
            </a:r>
          </a:p>
        </p:txBody>
      </p:sp>
      <p:sp>
        <p:nvSpPr>
          <p:cNvPr id="29" name="WordArt 25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1524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 animBg="1"/>
      <p:bldP spid="5146" grpId="0" animBg="1"/>
      <p:bldP spid="5147" grpId="0" animBg="1"/>
      <p:bldP spid="5148" grpId="0" animBg="1"/>
      <p:bldP spid="5149" grpId="0" animBg="1"/>
      <p:bldP spid="5150" grpId="0" animBg="1"/>
      <p:bldP spid="5151" grpId="0" animBg="1"/>
      <p:bldP spid="22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/>
          <p:cNvSpPr>
            <a:spLocks noChangeArrowheads="1"/>
          </p:cNvSpPr>
          <p:nvPr/>
        </p:nvSpPr>
        <p:spPr bwMode="auto">
          <a:xfrm>
            <a:off x="3200400" y="1828800"/>
            <a:ext cx="2438400" cy="1771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600"/>
          </a:p>
        </p:txBody>
      </p:sp>
      <p:sp>
        <p:nvSpPr>
          <p:cNvPr id="20483" name="Oval 18"/>
          <p:cNvSpPr>
            <a:spLocks noChangeArrowheads="1"/>
          </p:cNvSpPr>
          <p:nvPr/>
        </p:nvSpPr>
        <p:spPr bwMode="auto">
          <a:xfrm rot="-2237119">
            <a:off x="5105400" y="800100"/>
            <a:ext cx="2362200" cy="1465263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600" b="1"/>
          </a:p>
        </p:txBody>
      </p:sp>
      <p:sp>
        <p:nvSpPr>
          <p:cNvPr id="20484" name="Oval 19"/>
          <p:cNvSpPr>
            <a:spLocks noChangeArrowheads="1"/>
          </p:cNvSpPr>
          <p:nvPr/>
        </p:nvSpPr>
        <p:spPr bwMode="auto">
          <a:xfrm rot="441741">
            <a:off x="5638800" y="2286000"/>
            <a:ext cx="2362200" cy="14081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Oval 20"/>
          <p:cNvSpPr>
            <a:spLocks noChangeArrowheads="1"/>
          </p:cNvSpPr>
          <p:nvPr/>
        </p:nvSpPr>
        <p:spPr bwMode="auto">
          <a:xfrm rot="3080255">
            <a:off x="4787900" y="3308350"/>
            <a:ext cx="1771650" cy="189865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Oval 21"/>
          <p:cNvSpPr>
            <a:spLocks noChangeArrowheads="1"/>
          </p:cNvSpPr>
          <p:nvPr/>
        </p:nvSpPr>
        <p:spPr bwMode="auto">
          <a:xfrm rot="5400000">
            <a:off x="3448050" y="-57150"/>
            <a:ext cx="1714500" cy="2057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9600"/>
          </a:p>
        </p:txBody>
      </p:sp>
      <p:sp>
        <p:nvSpPr>
          <p:cNvPr id="20487" name="Oval 22"/>
          <p:cNvSpPr>
            <a:spLocks noChangeArrowheads="1"/>
          </p:cNvSpPr>
          <p:nvPr/>
        </p:nvSpPr>
        <p:spPr bwMode="auto">
          <a:xfrm rot="1721404">
            <a:off x="1219200" y="914400"/>
            <a:ext cx="2362200" cy="14652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Oval 23"/>
          <p:cNvSpPr>
            <a:spLocks noChangeArrowheads="1"/>
          </p:cNvSpPr>
          <p:nvPr/>
        </p:nvSpPr>
        <p:spPr bwMode="auto">
          <a:xfrm rot="-4071866">
            <a:off x="2662238" y="3338512"/>
            <a:ext cx="1657350" cy="19526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Oval 24"/>
          <p:cNvSpPr>
            <a:spLocks noChangeArrowheads="1"/>
          </p:cNvSpPr>
          <p:nvPr/>
        </p:nvSpPr>
        <p:spPr bwMode="auto">
          <a:xfrm rot="-1238191">
            <a:off x="914400" y="2514600"/>
            <a:ext cx="2362200" cy="14081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WordArt 25"/>
          <p:cNvSpPr>
            <a:spLocks noChangeArrowheads="1" noChangeShapeType="1" noTextEdit="1"/>
          </p:cNvSpPr>
          <p:nvPr/>
        </p:nvSpPr>
        <p:spPr bwMode="auto">
          <a:xfrm>
            <a:off x="3857625" y="642938"/>
            <a:ext cx="919163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>
            <a:off x="5791200" y="10287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5147" name="WordArt 27"/>
          <p:cNvSpPr>
            <a:spLocks noChangeArrowheads="1" noChangeShapeType="1" noTextEdit="1"/>
          </p:cNvSpPr>
          <p:nvPr/>
        </p:nvSpPr>
        <p:spPr bwMode="auto">
          <a:xfrm>
            <a:off x="6400800" y="2514600"/>
            <a:ext cx="8382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5148" name="WordArt 28"/>
          <p:cNvSpPr>
            <a:spLocks noChangeArrowheads="1" noChangeShapeType="1" noTextEdit="1"/>
          </p:cNvSpPr>
          <p:nvPr/>
        </p:nvSpPr>
        <p:spPr bwMode="auto">
          <a:xfrm>
            <a:off x="5029200" y="371475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149" name="WordArt 29"/>
          <p:cNvSpPr>
            <a:spLocks noChangeArrowheads="1" noChangeShapeType="1" noTextEdit="1"/>
          </p:cNvSpPr>
          <p:nvPr/>
        </p:nvSpPr>
        <p:spPr bwMode="auto">
          <a:xfrm>
            <a:off x="2971800" y="3829050"/>
            <a:ext cx="9144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36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1571625" y="2786063"/>
            <a:ext cx="1033463" cy="985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5151" name="WordArt 31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14478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5</a:t>
            </a:r>
          </a:p>
        </p:txBody>
      </p:sp>
      <p:sp>
        <p:nvSpPr>
          <p:cNvPr id="3089" name="WordArt 32"/>
          <p:cNvSpPr>
            <a:spLocks noChangeArrowheads="1" noChangeShapeType="1" noTextEdit="1"/>
          </p:cNvSpPr>
          <p:nvPr/>
        </p:nvSpPr>
        <p:spPr bwMode="auto">
          <a:xfrm>
            <a:off x="3143240" y="2071684"/>
            <a:ext cx="2343160" cy="1382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36 :</a:t>
            </a:r>
          </a:p>
        </p:txBody>
      </p:sp>
      <p:sp>
        <p:nvSpPr>
          <p:cNvPr id="22" name="WordArt 25"/>
          <p:cNvSpPr>
            <a:spLocks noChangeArrowheads="1" noChangeShapeType="1" noTextEdit="1"/>
          </p:cNvSpPr>
          <p:nvPr/>
        </p:nvSpPr>
        <p:spPr bwMode="auto">
          <a:xfrm>
            <a:off x="5000625" y="0"/>
            <a:ext cx="113823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6</a:t>
            </a:r>
          </a:p>
        </p:txBody>
      </p:sp>
      <p:sp>
        <p:nvSpPr>
          <p:cNvPr id="24" name="WordArt 25"/>
          <p:cNvSpPr>
            <a:spLocks noChangeArrowheads="1" noChangeShapeType="1" noTextEdit="1"/>
          </p:cNvSpPr>
          <p:nvPr/>
        </p:nvSpPr>
        <p:spPr bwMode="auto">
          <a:xfrm>
            <a:off x="7000875" y="1214438"/>
            <a:ext cx="1071563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</a:t>
            </a:r>
          </a:p>
        </p:txBody>
      </p:sp>
      <p:sp>
        <p:nvSpPr>
          <p:cNvPr id="25" name="WordArt 25"/>
          <p:cNvSpPr>
            <a:spLocks noChangeArrowheads="1" noChangeShapeType="1" noTextEdit="1"/>
          </p:cNvSpPr>
          <p:nvPr/>
        </p:nvSpPr>
        <p:spPr bwMode="auto">
          <a:xfrm>
            <a:off x="7786688" y="2686050"/>
            <a:ext cx="1128712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4</a:t>
            </a:r>
          </a:p>
        </p:txBody>
      </p:sp>
      <p:sp>
        <p:nvSpPr>
          <p:cNvPr id="26" name="WordArt 25"/>
          <p:cNvSpPr>
            <a:spLocks noChangeArrowheads="1" noChangeShapeType="1" noTextEdit="1"/>
          </p:cNvSpPr>
          <p:nvPr/>
        </p:nvSpPr>
        <p:spPr bwMode="auto">
          <a:xfrm>
            <a:off x="6477000" y="3943350"/>
            <a:ext cx="1524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12</a:t>
            </a:r>
          </a:p>
        </p:txBody>
      </p:sp>
      <p:sp>
        <p:nvSpPr>
          <p:cNvPr id="27" name="WordArt 25"/>
          <p:cNvSpPr>
            <a:spLocks noChangeArrowheads="1" noChangeShapeType="1" noTextEdit="1"/>
          </p:cNvSpPr>
          <p:nvPr/>
        </p:nvSpPr>
        <p:spPr bwMode="auto">
          <a:xfrm>
            <a:off x="1643063" y="4057650"/>
            <a:ext cx="795337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</a:t>
            </a:r>
          </a:p>
        </p:txBody>
      </p:sp>
      <p:sp>
        <p:nvSpPr>
          <p:cNvPr id="28" name="WordArt 25"/>
          <p:cNvSpPr>
            <a:spLocks noChangeArrowheads="1" noChangeShapeType="1" noTextEdit="1"/>
          </p:cNvSpPr>
          <p:nvPr/>
        </p:nvSpPr>
        <p:spPr bwMode="auto">
          <a:xfrm>
            <a:off x="152400" y="1643063"/>
            <a:ext cx="1062038" cy="1100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9</a:t>
            </a:r>
          </a:p>
        </p:txBody>
      </p:sp>
      <p:sp>
        <p:nvSpPr>
          <p:cNvPr id="29" name="WordArt 25"/>
          <p:cNvSpPr>
            <a:spLocks noChangeArrowheads="1" noChangeShapeType="1" noTextEdit="1"/>
          </p:cNvSpPr>
          <p:nvPr/>
        </p:nvSpPr>
        <p:spPr bwMode="auto">
          <a:xfrm>
            <a:off x="1214438" y="0"/>
            <a:ext cx="1757362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7ост.1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 animBg="1"/>
      <p:bldP spid="5146" grpId="0" animBg="1"/>
      <p:bldP spid="5147" grpId="0" animBg="1"/>
      <p:bldP spid="5148" grpId="0" animBg="1"/>
      <p:bldP spid="5149" grpId="0" animBg="1"/>
      <p:bldP spid="5150" grpId="0" animBg="1"/>
      <p:bldP spid="5151" grpId="0" animBg="1"/>
      <p:bldP spid="22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428625"/>
            <a:ext cx="9001125" cy="3571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009900"/>
                </a:solidFill>
                <a:latin typeface="Arial Narrow" pitchFamily="34" charset="0"/>
              </a:rPr>
              <a:t>Прочитайте и запишите трёхзначные числа цифрами</a:t>
            </a: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71563"/>
            <a:ext cx="8858250" cy="3843337"/>
          </a:xfrm>
        </p:spPr>
        <p:txBody>
          <a:bodyPr/>
          <a:lstStyle/>
          <a:p>
            <a:pPr eaLnBrk="1" hangingPunct="1"/>
            <a:r>
              <a:rPr lang="ru-RU" sz="2800" b="1" smtClean="0"/>
              <a:t>Комнатная муха взмахивает крылышками </a:t>
            </a:r>
            <a:r>
              <a:rPr lang="ru-RU" sz="2800" b="1" smtClean="0">
                <a:solidFill>
                  <a:srgbClr val="FF0000"/>
                </a:solidFill>
              </a:rPr>
              <a:t>триста пятьдесят два раза </a:t>
            </a:r>
            <a:r>
              <a:rPr lang="ru-RU" sz="2800" b="1" smtClean="0"/>
              <a:t>в секунду,</a:t>
            </a:r>
          </a:p>
          <a:p>
            <a:pPr eaLnBrk="1" hangingPunct="1"/>
            <a:r>
              <a:rPr lang="ru-RU" sz="2800" b="1" smtClean="0"/>
              <a:t> шмель –</a:t>
            </a:r>
            <a:r>
              <a:rPr lang="ru-RU" sz="2800" b="1" smtClean="0">
                <a:solidFill>
                  <a:srgbClr val="663300"/>
                </a:solidFill>
              </a:rPr>
              <a:t>двести двадцать семь раз</a:t>
            </a:r>
            <a:r>
              <a:rPr lang="ru-RU" sz="2800" b="1" smtClean="0"/>
              <a:t>,</a:t>
            </a:r>
          </a:p>
          <a:p>
            <a:pPr eaLnBrk="1" hangingPunct="1"/>
            <a:r>
              <a:rPr lang="ru-RU" sz="2800" b="1" smtClean="0"/>
              <a:t> пчела- </a:t>
            </a:r>
            <a:r>
              <a:rPr lang="ru-RU" sz="2800" b="1" smtClean="0">
                <a:solidFill>
                  <a:srgbClr val="FF6600"/>
                </a:solidFill>
              </a:rPr>
              <a:t>четыреста сорок раз</a:t>
            </a:r>
            <a:r>
              <a:rPr lang="ru-RU" sz="2800" b="1" smtClean="0"/>
              <a:t>, </a:t>
            </a:r>
          </a:p>
          <a:p>
            <a:pPr eaLnBrk="1" hangingPunct="1"/>
            <a:r>
              <a:rPr lang="ru-RU" sz="2800" b="1" smtClean="0"/>
              <a:t>а комар- </a:t>
            </a:r>
            <a:r>
              <a:rPr lang="ru-RU" sz="2800" b="1" smtClean="0">
                <a:solidFill>
                  <a:srgbClr val="003399"/>
                </a:solidFill>
              </a:rPr>
              <a:t>пятьсот пятьдесят пять.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4403725" y="1916113"/>
            <a:ext cx="2149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09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75D2D2-7111-442C-952E-5398381D4AF1}" type="slidenum">
              <a:rPr lang="ru-RU" smtClean="0">
                <a:latin typeface="Times New Roman" pitchFamily="18" charset="0"/>
              </a:rPr>
              <a:pPr/>
              <a:t>7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12298" name="Picture 10" descr="http://www.neizvestniy-geniy.ru/images/works/photo/2011/01/289462_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2500313"/>
            <a:ext cx="2857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" y="3857634"/>
            <a:ext cx="622460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352, 227, 440, 555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929063"/>
            <a:ext cx="8229600" cy="857250"/>
          </a:xfrm>
        </p:spPr>
        <p:txBody>
          <a:bodyPr/>
          <a:lstStyle/>
          <a:p>
            <a:r>
              <a:rPr lang="ru-RU" smtClean="0"/>
              <a:t>120, 90, 800, 80, 100, 10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3143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000" smtClean="0">
                <a:latin typeface="Arial Narrow" pitchFamily="34" charset="0"/>
              </a:rPr>
              <a:t>1)Запиши число, в котором 1 сотня, 2 десятка, 0 единиц.</a:t>
            </a:r>
          </a:p>
          <a:p>
            <a:pPr>
              <a:buFont typeface="Arial" charset="0"/>
              <a:buNone/>
            </a:pPr>
            <a:r>
              <a:rPr lang="ru-RU" sz="3000" smtClean="0">
                <a:latin typeface="Arial Narrow" pitchFamily="34" charset="0"/>
              </a:rPr>
              <a:t>2)Первый множитель равен 30, а второй 3. Чему равно произведение?</a:t>
            </a:r>
          </a:p>
          <a:p>
            <a:pPr>
              <a:buFont typeface="Arial" charset="0"/>
              <a:buNone/>
            </a:pPr>
            <a:r>
              <a:rPr lang="ru-RU" sz="3000" smtClean="0">
                <a:latin typeface="Arial Narrow" pitchFamily="34" charset="0"/>
              </a:rPr>
              <a:t>3) Какое число идёт по счёту за числом 799?</a:t>
            </a:r>
          </a:p>
          <a:p>
            <a:pPr>
              <a:buFont typeface="Arial" charset="0"/>
              <a:buNone/>
            </a:pPr>
            <a:r>
              <a:rPr lang="ru-RU" sz="3000" smtClean="0">
                <a:latin typeface="Arial Narrow" pitchFamily="34" charset="0"/>
              </a:rPr>
              <a:t>4)Запиши число стоящее между числами 79и 81.</a:t>
            </a:r>
          </a:p>
          <a:p>
            <a:pPr>
              <a:buFont typeface="Arial" charset="0"/>
              <a:buNone/>
            </a:pPr>
            <a:r>
              <a:rPr lang="ru-RU" sz="3000" smtClean="0">
                <a:latin typeface="Arial Narrow" pitchFamily="34" charset="0"/>
              </a:rPr>
              <a:t>5)Запишите наименьшее трехзначное число.</a:t>
            </a:r>
          </a:p>
          <a:p>
            <a:pPr>
              <a:buFont typeface="Arial" charset="0"/>
              <a:buNone/>
            </a:pPr>
            <a:r>
              <a:rPr lang="ru-RU" sz="3000" smtClean="0">
                <a:latin typeface="Arial Narrow" pitchFamily="34" charset="0"/>
              </a:rPr>
              <a:t>6)Чему </a:t>
            </a:r>
            <a:r>
              <a:rPr lang="ru-RU" smtClean="0">
                <a:latin typeface="Arial Narrow" pitchFamily="34" charset="0"/>
              </a:rPr>
              <a:t>равно частное, если делимое- 80, а делитель- 8</a:t>
            </a:r>
            <a:r>
              <a:rPr lang="ru-RU" sz="2400" smtClean="0">
                <a:latin typeface="Arial Narrow" pitchFamily="34" charset="0"/>
              </a:rPr>
              <a:t>?</a:t>
            </a:r>
          </a:p>
          <a:p>
            <a:pPr>
              <a:buFont typeface="Arial" charset="0"/>
              <a:buNone/>
            </a:pPr>
            <a:r>
              <a:rPr lang="ru-RU" smtClean="0"/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4563"/>
            <a:ext cx="3286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27781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ИНДИЯ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3556" name="Содержимое 2"/>
          <p:cNvSpPr>
            <a:spLocks noGrp="1"/>
          </p:cNvSpPr>
          <p:nvPr>
            <p:ph idx="1"/>
          </p:nvPr>
        </p:nvSpPr>
        <p:spPr>
          <a:xfrm>
            <a:off x="2714625" y="928688"/>
            <a:ext cx="4214813" cy="1285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smtClean="0">
                <a:solidFill>
                  <a:schemeClr val="tx2"/>
                </a:solidFill>
              </a:rPr>
              <a:t>«сунья» -«пустое»</a:t>
            </a:r>
          </a:p>
          <a:p>
            <a:pPr>
              <a:buFont typeface="Arial" charset="0"/>
              <a:buNone/>
            </a:pPr>
            <a:r>
              <a:rPr lang="ru-RU" sz="3600" b="1" smtClean="0">
                <a:solidFill>
                  <a:schemeClr val="tx2"/>
                </a:solidFill>
              </a:rPr>
              <a:t>           27о</a:t>
            </a:r>
            <a:endParaRPr lang="ru-RU" sz="3600" smtClean="0">
              <a:solidFill>
                <a:schemeClr val="tx2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05625" y="0"/>
            <a:ext cx="2238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6304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2500313"/>
            <a:ext cx="342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2857503"/>
            <a:ext cx="2362198" cy="2285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719</Words>
  <Application>Microsoft Office PowerPoint</Application>
  <PresentationFormat>Экран (16:9)</PresentationFormat>
  <Paragraphs>197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Trebuchet MS</vt:lpstr>
      <vt:lpstr>Arial</vt:lpstr>
      <vt:lpstr>Calibri</vt:lpstr>
      <vt:lpstr>Times New Roman</vt:lpstr>
      <vt:lpstr>Arial Narrow</vt:lpstr>
      <vt:lpstr>Century Schoolbook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Прочитайте и запишите трёхзначные числа цифрами.</vt:lpstr>
      <vt:lpstr>120, 90, 800, 80, 100, 10</vt:lpstr>
      <vt:lpstr>ИНДИЯ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№4</vt:lpstr>
      <vt:lpstr>Работа в парах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Сегодня на уроке</vt:lpstr>
      <vt:lpstr>Домашнее задание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Бородин</cp:lastModifiedBy>
  <cp:revision>175</cp:revision>
  <dcterms:created xsi:type="dcterms:W3CDTF">2014-09-03T06:35:09Z</dcterms:created>
  <dcterms:modified xsi:type="dcterms:W3CDTF">2018-03-18T11:16:12Z</dcterms:modified>
</cp:coreProperties>
</file>