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75" r:id="rId11"/>
    <p:sldId id="266" r:id="rId12"/>
    <p:sldId id="267" r:id="rId13"/>
    <p:sldId id="292" r:id="rId14"/>
    <p:sldId id="268" r:id="rId15"/>
    <p:sldId id="294" r:id="rId16"/>
    <p:sldId id="295" r:id="rId17"/>
    <p:sldId id="269" r:id="rId18"/>
    <p:sldId id="272" r:id="rId19"/>
    <p:sldId id="273" r:id="rId20"/>
    <p:sldId id="274" r:id="rId21"/>
    <p:sldId id="291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7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17A51BD-620E-4BE8-8F68-3B6EB4738675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1F62193-31FD-44A3-A1C3-FC668F4B7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B4B48-B987-4238-A08F-C4A67FAB257C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B28E-C0C6-4F86-BCCB-88AA96822DDB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ED4F-5626-4D1F-A0D2-297D71FEF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F8F1-4C19-477C-AF32-CA3BA67F0B9A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CEAB-FBED-41EA-A442-930453DA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98BB-A17C-4F50-876B-CA4A54E4A01F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3F5C-81F8-45FF-9552-71F997ECB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FC15-E19A-4BC8-92EB-A75793EF19C8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893C-BB27-4342-9E4C-B3DC73E38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A58C-5795-4084-B26B-094AC00C19C1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F75A-4DAB-4C7B-8ABF-F72B76C8B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50AF-9A1D-4C8C-A71C-BB856B571F76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7B08-6AA2-42E1-8F40-BACE4FADF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4A14-66C5-4443-8B6C-006F1A4F5549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4668-9211-4512-B6B0-BA2545D23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6B1B-38F0-462A-8747-64910E633D0D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C2B2-2DCB-4DA8-BF4E-07BD56A4F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924-5DEC-4F24-8E33-557322A746C1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4467-3745-4D90-AC0A-AA6E8EE5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F8BC-0757-4C15-8A01-E7A4B75B9844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1466-82EF-4FF1-A669-43391130A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3B79-25AB-4BBD-9F1C-18E32D22742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B5BC-5C0D-4E72-9B0B-B72C92FF0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11AF1-58B7-4D25-8EFE-66FF6D44491B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227A9E-D527-45C6-B793-B40A63300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61075">
            <a:off x="866775" y="1989138"/>
            <a:ext cx="7772400" cy="1382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FFFF00"/>
                </a:solidFill>
              </a:rPr>
              <a:t>КСО </a:t>
            </a:r>
            <a:r>
              <a:rPr lang="ru-RU" b="1" dirty="0" smtClean="0">
                <a:solidFill>
                  <a:srgbClr val="FFFF00"/>
                </a:solidFill>
              </a:rPr>
              <a:t>—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коллективные способы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обучения.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81412">
            <a:off x="4298802" y="4727907"/>
            <a:ext cx="3500316" cy="51499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МБОУ СОШ №28</a:t>
            </a:r>
          </a:p>
        </p:txBody>
      </p:sp>
      <p:pic>
        <p:nvPicPr>
          <p:cNvPr id="2052" name="Picture 4" descr="http://medsplus.ru/uploadedfiles/img/kids01_s_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46575"/>
            <a:ext cx="4216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Рисунок1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коллективный способ организации учебно-познавательной деятельности учащихся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149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Сущность коллективного обучения: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(коллектив) обучают каждого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обучает всех (коллектив).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Если задача (вопрос) при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обсуждении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может быть решена одним человеком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То при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активно участвуют все; все решают проблему (а не принимают решение), все являются активными участниками обсуждения; каждый работает с каждым, коллектив учит каждого своего члена.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258758"/>
            <a:ext cx="869473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В этой ситуации ученики: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- Отмечают успехи друг друга;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Поддерживают друг друга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стремлении завершить </a:t>
            </a:r>
          </a:p>
          <a:p>
            <a:pPr algn="just" eaLnBrk="0" hangingPunct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предложенную работу;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- Обсуждают изучаемый материал совместно;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>
              <a:buFontTx/>
              <a:buChar char="-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Помогают друг другу анализировать задачи и определять </a:t>
            </a:r>
          </a:p>
          <a:p>
            <a:pPr algn="just" eaLnBrk="0" hangingPunct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их виды, преобразовывать информацию, отыскивать связь</a:t>
            </a:r>
          </a:p>
          <a:p>
            <a:pPr algn="just" eaLnBrk="0" hangingPunct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изучаемого материала с ранее изученным;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- Учатся сотрудничать, невзирая на индивидуальные различия.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K1024_IMG_20160108_1104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0562" y="476672"/>
            <a:ext cx="383948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8313" y="2113954"/>
            <a:ext cx="8352159" cy="307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endParaRPr lang="ru-RU" sz="1400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наличие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сменных пар учащихся;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их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взаимообучение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взаимоконтроль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Принципы КСО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Применение КСО на уроке: 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8313" y="1596706"/>
            <a:ext cx="86756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изучение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текстового материала по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360363" algn="just" eaLnBrk="0" hangingPunct="0"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любому учебному предмету;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взаимопередача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текстов;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взаимообмен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заданиями;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решение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задач и примеров по учебнику;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взаимные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диктанты;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разучивание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стихотворений в сменных парах;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выполнение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упражнений в парах;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работа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 вопросникам;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360363" algn="just" eaLnBrk="0" hangingPunc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изучение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текстового учебного материала по любой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учебной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дисциплине.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Преимущества КСО</a:t>
            </a: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323528" y="908139"/>
            <a:ext cx="84969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9875" algn="just"/>
            <a:endParaRPr lang="ru-RU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360363" indent="-269875"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умение слушать;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269875" algn="just" eaLnBrk="0" hangingPunct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умение стать на точку зрения другого;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269875" algn="just" eaLnBrk="0" hangingPunct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умение разрешать конфликты;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269875" algn="just" eaLnBrk="0" hangingPunct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умение работать сообща для достижения общей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цели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269875" algn="just" eaLnBrk="0" hangingPunct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улучшается успеваемость;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269875" algn="just" eaLnBrk="0" hangingPunct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воспитывается самоуважение;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269875" algn="just" eaLnBrk="0" hangingPunct="0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укрепляется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дружба в классе, меняется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отношение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 школе;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360363" indent="-269875" algn="just" eaLnBrk="0" hangingPunct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• появляется возможность избежать негативных </a:t>
            </a:r>
          </a:p>
          <a:p>
            <a:pPr marL="360363" indent="-269875" algn="just" eaLnBrk="0" hangingPunct="0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сторон соревнования (состязания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).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20151028_164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628800"/>
            <a:ext cx="7772356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20889"/>
            <a:ext cx="8003232" cy="381642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умение слушать и </a:t>
            </a: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слышать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умение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трудности другого и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прийти на помощь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увлечённость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учением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развитие потребности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постоянно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добывать знания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желание дарить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 радость познание и счастье общения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 Анатольевна\Pictures\педсов. пара\пара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11760" y="692696"/>
            <a:ext cx="65734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Итак   что  же такое КСО?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Особенности методики КСО в сравнении с ГСО </a:t>
            </a:r>
            <a:endParaRPr lang="ru-RU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1484313"/>
          <a:ext cx="7848600" cy="4033838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ГСО (групповые способы обучения)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КСО (коллективные способы обучения)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четкость, упорядоченность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говорит один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—общение учащихся отсутствует 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молчание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постоянное рабочее место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отсутствует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говорят все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общаются все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рабочий шум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смена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Особенности методики КСО в сравнении с ГСО </a:t>
            </a:r>
            <a:endParaRPr lang="ru-RU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1484313"/>
          <a:ext cx="8280400" cy="4854512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390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3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обучает педагог-профессионал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весь материал — сразу и для всех </a:t>
                      </a:r>
                      <a:b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мало самостоятельности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сотрудничество отсутствует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усвоение и применение разнесены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обучают ученики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разные темпы и материал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полная самостоятельность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—сотрудничество— основа обучения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максимально приближены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Особенности методики КСО в сравнении с ГСО </a:t>
            </a:r>
            <a:endParaRPr lang="ru-RU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557338"/>
          <a:ext cx="8424862" cy="4685665"/>
        </p:xfrm>
        <a:graphic>
          <a:graphicData uri="http://schemas.openxmlformats.org/drawingml/2006/table">
            <a:tbl>
              <a:tblPr/>
              <a:tblGrid>
                <a:gridCol w="4213225"/>
                <a:gridCol w="4211637"/>
              </a:tblGrid>
              <a:tr h="479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ученик — объект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—уравниловка детей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—систематический характер обучения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—не учатся выступать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 не умеют объяснять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ученик — субъект + объект 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в соответствии с индивидуальными особенностями 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—спонтанный характер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 учатся выступать, рассуждают, доказывают 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—развивают педагогические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http://s004.radikal.ru/i208/1008/2e/89691de0b2c7.png"/>
          <p:cNvPicPr>
            <a:picLocks noChangeAspect="1" noChangeArrowheads="1"/>
          </p:cNvPicPr>
          <p:nvPr/>
        </p:nvPicPr>
        <p:blipFill>
          <a:blip r:embed="rId3" cstate="email">
            <a:lum bright="8000" contrast="-12000"/>
          </a:blip>
          <a:srcRect/>
          <a:stretch>
            <a:fillRect/>
          </a:stretch>
        </p:blipFill>
        <p:spPr bwMode="auto">
          <a:xfrm>
            <a:off x="0" y="332656"/>
            <a:ext cx="917098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043608" y="692696"/>
            <a:ext cx="7279109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 Технология КСО имеет различные 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названия: </a:t>
            </a:r>
            <a:r>
              <a:rPr lang="ru-RU" sz="2800" b="1" dirty="0">
                <a:latin typeface="Calibri" pitchFamily="34" charset="0"/>
              </a:rPr>
              <a:t>организованный диалог, 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коллективное </a:t>
            </a:r>
            <a:r>
              <a:rPr lang="ru-RU" sz="2800" b="1" dirty="0" err="1">
                <a:latin typeface="Calibri" pitchFamily="34" charset="0"/>
              </a:rPr>
              <a:t>взаимообучение</a:t>
            </a:r>
            <a:r>
              <a:rPr lang="ru-RU" sz="2800" b="1" dirty="0">
                <a:latin typeface="Calibri" pitchFamily="34" charset="0"/>
              </a:rPr>
              <a:t>,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 обучение в сотрудничестве. 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Эта технология разрабатывалась 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А.Г. Ривиным в 30-е годы нашего века, 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В.К.Дьяченко в 90-е, а также тремя группами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 американских педагогов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 Р.Славиным; Р.Джонсоном и Д.Джонсоном; 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и Э.Аронсоном.</a:t>
            </a:r>
          </a:p>
          <a:p>
            <a:pPr algn="ctr"/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Особенности методики КСО в сравнении с ГСО </a:t>
            </a:r>
            <a:endParaRPr lang="ru-RU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557338"/>
          <a:ext cx="8569325" cy="4700524"/>
        </p:xfrm>
        <a:graphic>
          <a:graphicData uri="http://schemas.openxmlformats.org/drawingml/2006/table">
            <a:tbl>
              <a:tblPr/>
              <a:tblGrid>
                <a:gridCol w="4284663"/>
                <a:gridCol w="4284662"/>
              </a:tblGrid>
              <a:tr h="774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каждый работает на себя </a:t>
                      </a:r>
                      <a:b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отношения неколлективистские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                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на себя и на других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—отношения ответственной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зависимости (коллективистские)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789" marR="677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Рисунок17.pn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95288" y="549275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Calibri" pitchFamily="34" charset="0"/>
              </a:rPr>
              <a:t>  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Виды работы в паре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8313" y="1268413"/>
            <a:ext cx="8229600" cy="36734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b="1" i="1" dirty="0">
                <a:solidFill>
                  <a:srgbClr val="7030A0"/>
                </a:solidFill>
                <a:latin typeface="Calibri" pitchFamily="34" charset="0"/>
              </a:rPr>
              <a:t>Обсуждение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b="1" i="1" dirty="0">
                <a:solidFill>
                  <a:srgbClr val="7030A0"/>
                </a:solidFill>
                <a:latin typeface="Calibri" pitchFamily="34" charset="0"/>
              </a:rPr>
              <a:t>Совместное изучение учебного материала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b="1" i="1" dirty="0" err="1">
                <a:solidFill>
                  <a:srgbClr val="7030A0"/>
                </a:solidFill>
                <a:latin typeface="Calibri" pitchFamily="34" charset="0"/>
              </a:rPr>
              <a:t>Взаимообучение</a:t>
            </a:r>
            <a:endParaRPr lang="ru-RU" sz="3800" b="1" i="1" dirty="0">
              <a:solidFill>
                <a:srgbClr val="7030A0"/>
              </a:solidFill>
              <a:latin typeface="Calibri" pitchFamily="34" charset="0"/>
            </a:endParaRP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b="1" i="1" dirty="0">
                <a:solidFill>
                  <a:srgbClr val="7030A0"/>
                </a:solidFill>
                <a:latin typeface="Calibri" pitchFamily="34" charset="0"/>
              </a:rPr>
              <a:t>Закрепление  изученного материала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3800" b="1" i="1" dirty="0">
                <a:solidFill>
                  <a:srgbClr val="7030A0"/>
                </a:solidFill>
                <a:latin typeface="Calibri" pitchFamily="34" charset="0"/>
              </a:rPr>
              <a:t>Взаимопроверка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7" name="Рисунок 6" descr="220120145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386104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Обсуждение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Позиции обучающихся одинаковы.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Цель обсуждения – понять, где и в чём мнения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совпадают.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Приёмы обсуждения: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Восстановить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Интерпретировать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Задать вопросы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Ольга Анатольевна\Pictures\педсов. пара\пара5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14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Приёмы обсуждения.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988840"/>
            <a:ext cx="5565304" cy="2476872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1.Восстановить</a:t>
            </a:r>
          </a:p>
          <a:p>
            <a:pPr marL="650875" indent="-514350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2. Интерпретировать</a:t>
            </a:r>
          </a:p>
          <a:p>
            <a:pPr marL="650875" indent="-514350"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3. Задать вопросы.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Задание для обсуждения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1. Прочитайте текст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	(или некоторую часть).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2. Перескажите по очереди прочитанный текст.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3. Дополните, поправьте друг друга.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4. Задайте друг другу по 2 вопроса.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5. В чем вы с автором согласны, а в чем нет?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6. Выскажите свое отношение к услышанному. Как поняли друг друга?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Совместное изучение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учебного материала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Оба напарника находятся в позиции изучающих.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должно появиться общее поле понимания.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Техники изучения: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   По  герменевтическому кругу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вначале формируется первичное представление о целом за счет прочтения всего текста, а потом разбирается каждая часть.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>
            <a:normAutofit lnSpcReduction="10000"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Прочитать абзац (фрагмент текста) 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Выделить и объяснить непонятные слова. 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Восстановить абзац и выразить своё понимание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Привести свои примеры к изложенному в абзаце тезису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+mj-lt"/>
              <a:buAutoNum type="arabicParenR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Выразить суть абзаца и оформить её в заголовке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2. Изучение по частям (по абзацам,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небольшими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смысловыми фрагментами):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Взаимообучение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676456" cy="4653136"/>
          </a:xfrm>
        </p:spPr>
        <p:txBody>
          <a:bodyPr>
            <a:noAutofit/>
          </a:bodyPr>
          <a:lstStyle/>
          <a:p>
            <a:pPr marL="179388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Необходимые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условия для осуществления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взаимообучения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179388" indent="-17938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– Ученики, объединившиеся в пару, должны знать разные фрагменты содержания: один ученик знает одно, второй – другое. Обеспечить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взаимообучение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можно только на новом материале!</a:t>
            </a:r>
          </a:p>
          <a:p>
            <a:pPr marL="179388" indent="-17938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– Эти фрагменты не должны быть логически зависимыми друг от друга.</a:t>
            </a:r>
          </a:p>
          <a:p>
            <a:pPr marL="179388" indent="-17938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– Обучать нужно малыми порциями.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Участники выступают в разных позициях: один – обучающий, другой – обучаемый.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Алгоритм обучения в паре: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3578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1. Нацеливание на то, чему будет посвящено обучение, как оно будет проходить, какой должен быть получен результат.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2. Изложение материала небольшими фрагментами.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3. Инициирование ученика на задавание вопросов на понимание.</a:t>
            </a:r>
          </a:p>
          <a:p>
            <a:pPr eaLnBrk="1" hangingPunct="1"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16424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4. Восстановление обучающимся понятого, усвоенного материала.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5. Проверка и закрепление усвоенного.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6. Анализ и рефлексия действий, которые осуществляли «учитель» и «ученик».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Алгоритм обучения в паре: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Рисунок17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7" name="Овал 6"/>
          <p:cNvSpPr/>
          <p:nvPr/>
        </p:nvSpPr>
        <p:spPr>
          <a:xfrm>
            <a:off x="395288" y="1196975"/>
            <a:ext cx="8497887" cy="4679950"/>
          </a:xfrm>
          <a:prstGeom prst="ellipse">
            <a:avLst/>
          </a:prstGeom>
          <a:solidFill>
            <a:srgbClr val="B0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1258888" y="-2763838"/>
            <a:ext cx="7473950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endParaRPr lang="ru-RU" sz="1400" dirty="0">
              <a:cs typeface="Times New Roman" pitchFamily="18" charset="0"/>
            </a:endParaRPr>
          </a:p>
          <a:p>
            <a:pPr algn="r"/>
            <a:r>
              <a:rPr lang="ru-RU" sz="3200" b="1" dirty="0">
                <a:cs typeface="Times New Roman" pitchFamily="18" charset="0"/>
              </a:rPr>
              <a:t>«Фронтальная работа учителя </a:t>
            </a:r>
          </a:p>
          <a:p>
            <a:pPr algn="r"/>
            <a:r>
              <a:rPr lang="ru-RU" sz="3200" b="1" dirty="0">
                <a:cs typeface="Times New Roman" pitchFamily="18" charset="0"/>
              </a:rPr>
              <a:t>со всеми учащимися класса </a:t>
            </a:r>
          </a:p>
          <a:p>
            <a:pPr algn="r"/>
            <a:r>
              <a:rPr lang="ru-RU" sz="3200" b="1" dirty="0">
                <a:cs typeface="Times New Roman" pitchFamily="18" charset="0"/>
              </a:rPr>
              <a:t>может быть коллективной,</a:t>
            </a:r>
          </a:p>
          <a:p>
            <a:pPr algn="r"/>
            <a:r>
              <a:rPr lang="ru-RU" sz="3200" b="1" dirty="0">
                <a:cs typeface="Times New Roman" pitchFamily="18" charset="0"/>
              </a:rPr>
              <a:t> но может быть и неколлективной» </a:t>
            </a:r>
          </a:p>
          <a:p>
            <a:pPr algn="r"/>
            <a:r>
              <a:rPr lang="ru-RU" sz="3200" b="1" dirty="0">
                <a:cs typeface="Times New Roman" pitchFamily="18" charset="0"/>
              </a:rPr>
              <a:t>(Н.А. Сорокин)</a:t>
            </a:r>
            <a:endParaRPr lang="ru-RU" sz="3200" b="1" dirty="0"/>
          </a:p>
        </p:txBody>
      </p:sp>
      <p:pic>
        <p:nvPicPr>
          <p:cNvPr id="4102" name="Picture 4" descr="http://s47.radikal.ru/i117/1009/e5/f8cba0e3fca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437063"/>
            <a:ext cx="4248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Закрепление изученного материала (</a:t>
            </a:r>
            <a:r>
              <a:rPr lang="ru-RU" sz="4000" b="1" dirty="0" err="1" smtClean="0">
                <a:solidFill>
                  <a:srgbClr val="C00000"/>
                </a:solidFill>
              </a:rPr>
              <a:t>взаимотренаж</a:t>
            </a:r>
            <a:r>
              <a:rPr lang="ru-RU" sz="40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паре выделяются две позиции: тренера и тренирующегося.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взаимотренажа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инициировать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алгоритмичные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учебные действия напарника, указывая при этом, верен его ответ или нет.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Ольга Анатольевна\Pictures\педсов. пара\пара2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4437112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 Первый ученик говорит первое задание своей карточки, второй ученик отвечает.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 Когда первый продиктует все упражнения своей карточки, напарники меняются ролями.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Взаимопроверка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pPr marL="269875" indent="44926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 проверке в паре различаются две позиции: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проверяющего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проверяемого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69875" indent="449263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69875" indent="-269875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обнаружение и исправление ошибок.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Личностное развитие</a:t>
            </a:r>
          </a:p>
          <a:p>
            <a:pPr algn="just" eaLnBrk="1" hangingPunct="1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Коммуникативное</a:t>
            </a:r>
          </a:p>
          <a:p>
            <a:pPr algn="just" eaLnBrk="1" hangingPunct="1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Социальное</a:t>
            </a:r>
          </a:p>
        </p:txBody>
      </p:sp>
      <p:pic>
        <p:nvPicPr>
          <p:cNvPr id="1026" name="Picture 2" descr="C:\Users\Ольга Анатольевна\Pictures\педсов. пара\пара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2928938"/>
            <a:ext cx="3290887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Преимущества парной работы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Рисунок17.pn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95288" y="549275"/>
            <a:ext cx="79930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 dirty="0">
                <a:latin typeface="Calibri" pitchFamily="34" charset="0"/>
              </a:rPr>
              <a:t>  Нет оснований считать коллективными учебными занятиями работу в паре, если эта пара работает обособленно от других пар и учащихся</a:t>
            </a:r>
            <a:r>
              <a:rPr lang="ru-RU" sz="3200" dirty="0">
                <a:latin typeface="Calibri" pitchFamily="34" charset="0"/>
              </a:rPr>
              <a:t>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2708275"/>
            <a:ext cx="77041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latin typeface="Calibri" pitchFamily="34" charset="0"/>
              </a:rPr>
              <a:t>  Коллектив — это не два человека, а больше</a:t>
            </a:r>
            <a:r>
              <a:rPr lang="ru-RU" sz="3200" i="1">
                <a:latin typeface="Calibri" pitchFamily="34" charset="0"/>
              </a:rPr>
              <a:t>.</a:t>
            </a:r>
            <a:r>
              <a:rPr lang="ru-RU" sz="3200">
                <a:latin typeface="Calibri" pitchFamily="34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288" y="3860800"/>
            <a:ext cx="81375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 dirty="0">
                <a:latin typeface="Calibri" pitchFamily="34" charset="0"/>
              </a:rPr>
              <a:t>  При обособленной работе учебных пар в классе коллектива нет и нет и коллективной работы, хотя внутри пар может происходить сотрудничество и взаимопомощь</a:t>
            </a:r>
            <a:r>
              <a:rPr lang="ru-RU" sz="3200" b="1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Рисунок17.pn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8195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0" y="1230313"/>
            <a:ext cx="9429750" cy="4400550"/>
          </a:xfrm>
        </p:spPr>
        <p:txBody>
          <a:bodyPr wrap="none"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Для сотрудничества и взаимопомощи пара —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идеальная форма</a:t>
            </a:r>
            <a:r>
              <a:rPr lang="ru-RU" sz="2800" b="1" smtClean="0">
                <a:latin typeface="Arial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smtClean="0">
                <a:latin typeface="Arial" charset="0"/>
                <a:cs typeface="Times New Roman" pitchFamily="18" charset="0"/>
              </a:rPr>
              <a:t>В паре ученики могут </a:t>
            </a:r>
            <a:r>
              <a:rPr lang="ru-RU" sz="2800" b="1" i="1" smtClean="0">
                <a:latin typeface="Arial" charset="0"/>
                <a:cs typeface="Times New Roman" pitchFamily="18" charset="0"/>
              </a:rPr>
              <a:t>друг друга проверить и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изложить друг другу новый материал,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закрепить повторить старый,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ранее пройденный материал</a:t>
            </a:r>
            <a:r>
              <a:rPr lang="ru-RU" sz="2800" b="1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smtClean="0">
                <a:latin typeface="Arial" charset="0"/>
                <a:cs typeface="Times New Roman" pitchFamily="18" charset="0"/>
              </a:rPr>
              <a:t> В паре могут решаться все дидактические задачи: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изучение  материала, его закрепление,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повторение,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800" b="1" i="1" smtClean="0">
                <a:latin typeface="Arial" charset="0"/>
                <a:cs typeface="Times New Roman" pitchFamily="18" charset="0"/>
              </a:rPr>
              <a:t>применение полученных знаний на практике.</a:t>
            </a:r>
            <a:endParaRPr lang="ru-RU" sz="2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684213" y="476250"/>
            <a:ext cx="77041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   Основная идея  технологии КСО - создать условия для активной совместной учебной деятельности учащихся в разных учебных ситуациях.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96822" y="5846039"/>
            <a:ext cx="81408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Учиться вместе, а не просто что-то выполнять вместе –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вот суть данного подхода.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K1024_IMG_20141105_1412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95736" y="2636912"/>
            <a:ext cx="4608512" cy="307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одготовка к РобоФест Темрюк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63688" y="2276872"/>
            <a:ext cx="6107796" cy="343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Содержимое 3" descr="Рисунок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Коллективная учеба формирует и развивает мотивацию учеников в сотрудничестве. Когда учитель объясняет новый материал — остальные и слушают, и не слушают. Такая пассивная созерцательность занимает большую часть урока. </a:t>
            </a:r>
          </a:p>
        </p:txBody>
      </p:sp>
      <p:pic>
        <p:nvPicPr>
          <p:cNvPr id="7" name="Рисунок 6" descr="IMG_20151214_15593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691680" y="3068960"/>
            <a:ext cx="5796136" cy="340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51215_163940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051720" y="3140968"/>
            <a:ext cx="5184576" cy="335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Рисунок17.pn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175"/>
            <a:ext cx="9144000" cy="6861175"/>
          </a:xfrm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83518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   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Коллективные способы обучения создают условия живого, непринужденного общения, тогда как на классическом уроке педагог вынужден в течение 40 минут держать в руках весь класс. </a:t>
            </a:r>
          </a:p>
        </p:txBody>
      </p:sp>
      <p:pic>
        <p:nvPicPr>
          <p:cNvPr id="9" name="Рисунок 8" descr="IMG_20151214_1558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63688" y="3284984"/>
            <a:ext cx="6048672" cy="307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51214_1559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35696" y="3068960"/>
            <a:ext cx="5892147" cy="331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151214_15595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835696" y="2636912"/>
            <a:ext cx="6048672" cy="401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Содержимое 3" descr="Рисунок17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392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Особенности и преимущества технологии КСО.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467544" y="1412776"/>
            <a:ext cx="82089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  Коллективным способом обучения является такая его организация, при которой обучение осуществляется путем общения в динамических парах, когда каждый учит каждого. Класс делится на подвижные по составу небольшие группы, </a:t>
            </a:r>
          </a:p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каждая из которых по </a:t>
            </a:r>
          </a:p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своему овладевает учебным </a:t>
            </a:r>
          </a:p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материалом. </a:t>
            </a:r>
          </a:p>
        </p:txBody>
      </p:sp>
      <p:pic>
        <p:nvPicPr>
          <p:cNvPr id="8" name="Рисунок 7" descr="K1024_IMG_20141105_1402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52120" y="4256263"/>
            <a:ext cx="3006501" cy="223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60108_1136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4221088"/>
            <a:ext cx="3176094" cy="220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1121</Words>
  <Application>Microsoft Office PowerPoint</Application>
  <PresentationFormat>Экран (4:3)</PresentationFormat>
  <Paragraphs>230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КСО —  коллективные способы  обучения. </vt:lpstr>
      <vt:lpstr>Слайд 2</vt:lpstr>
      <vt:lpstr>Слайд 3</vt:lpstr>
      <vt:lpstr>Слайд 4</vt:lpstr>
      <vt:lpstr>Слайд 5</vt:lpstr>
      <vt:lpstr>Слайд 6</vt:lpstr>
      <vt:lpstr>    Коллективная учеба формирует и развивает мотивацию учеников в сотрудничестве. Когда учитель объясняет новый материал — остальные и слушают, и не слушают. Такая пассивная созерцательность занимает большую часть урока. </vt:lpstr>
      <vt:lpstr>Слайд 8</vt:lpstr>
      <vt:lpstr> Особенности и преимущества технологии КСО. </vt:lpstr>
      <vt:lpstr>КСО- коллективный способ организации учебно-познавательной деятельности учащихся</vt:lpstr>
      <vt:lpstr>Слайд 11</vt:lpstr>
      <vt:lpstr>Принципы КСО</vt:lpstr>
      <vt:lpstr>Применение КСО на уроке: </vt:lpstr>
      <vt:lpstr>Преимущества КСО</vt:lpstr>
      <vt:lpstr>Слайд 15</vt:lpstr>
      <vt:lpstr>Слайд 16</vt:lpstr>
      <vt:lpstr>Особенности методики КСО в сравнении с ГСО </vt:lpstr>
      <vt:lpstr>Особенности методики КСО в сравнении с ГСО </vt:lpstr>
      <vt:lpstr>Особенности методики КСО в сравнении с ГСО </vt:lpstr>
      <vt:lpstr>Особенности методики КСО в сравнении с ГСО </vt:lpstr>
      <vt:lpstr>Слайд 21</vt:lpstr>
      <vt:lpstr>Обсуждение</vt:lpstr>
      <vt:lpstr>Приёмы обсуждения.</vt:lpstr>
      <vt:lpstr>Задание для обсуждения</vt:lpstr>
      <vt:lpstr>Совместное изучение учебного материала</vt:lpstr>
      <vt:lpstr>Слайд 26</vt:lpstr>
      <vt:lpstr>Взаимообучение</vt:lpstr>
      <vt:lpstr>  Алгоритм обучения в паре:   </vt:lpstr>
      <vt:lpstr>  Алгоритм обучения в паре:   </vt:lpstr>
      <vt:lpstr>Закрепление изученного материала (взаимотренаж)</vt:lpstr>
      <vt:lpstr>Техника</vt:lpstr>
      <vt:lpstr>Взаимопроверка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КСО — коллективные способы обучения</dc:title>
  <dc:creator>Леша</dc:creator>
  <cp:lastModifiedBy>Бородин</cp:lastModifiedBy>
  <cp:revision>35</cp:revision>
  <dcterms:created xsi:type="dcterms:W3CDTF">2012-10-02T16:03:31Z</dcterms:created>
  <dcterms:modified xsi:type="dcterms:W3CDTF">2016-01-15T19:25:07Z</dcterms:modified>
</cp:coreProperties>
</file>