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287" r:id="rId4"/>
    <p:sldId id="289" r:id="rId5"/>
    <p:sldId id="304" r:id="rId6"/>
    <p:sldId id="305" r:id="rId7"/>
    <p:sldId id="306" r:id="rId8"/>
    <p:sldId id="286" r:id="rId9"/>
    <p:sldId id="288" r:id="rId10"/>
    <p:sldId id="293" r:id="rId11"/>
    <p:sldId id="257" r:id="rId12"/>
    <p:sldId id="307" r:id="rId13"/>
    <p:sldId id="308" r:id="rId14"/>
    <p:sldId id="311" r:id="rId15"/>
    <p:sldId id="313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2E1CC2F-20CF-42B7-A4BD-DFCD43380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0F8C1B-4C56-44FB-870C-6AE292706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F79EC-CD0A-46BD-B5DA-FC5F0C312B3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Курс расчитан на то, что ребёнок 4-5 класса ещё только формируется и не в ступил в период пубертата, значит адекватно может воспринять информацию, которую грамотно преподнесёт педагог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63735-789D-4F1D-A0B4-EC7BA3287044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Воспитание есть там, где сформирована система ценностей.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222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223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223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3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4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24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4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5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5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225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225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5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26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226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6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26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2265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76E582D-E77F-483A-935D-B647F7BBD27D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52266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2267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76A317-73BF-4267-84DA-467B9C34A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D61E0-B284-4707-B557-E2CAB378F2AC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C131F-D924-4A52-A15C-CB0F5524DD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130CBE-F947-4B94-84B0-F36254912814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3135D-5537-4ABF-BF49-3097973111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E18AC-242D-45BE-B07D-DD6D960C9574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C890-072F-4780-9010-28206A1634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20E3A1-B6B7-4181-93F2-ABD22CC975F0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6194-E1E8-43D2-B847-03CE5C2D23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CC6DFC-8A2B-4A01-AFD0-206314451B68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445-B3F8-4A07-8300-0D3B0CE3EE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567646-09FD-42A9-A390-1C41B827B9AD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919DC-FCD6-4189-9E14-08CD20347C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5494ED-B303-44A4-9B15-4CDF18D704A5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773F2-D54D-474A-ABEA-4065BA2214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9D4901-D8C6-4022-A95B-6EA189B11F63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836E8-59DB-400B-B2C5-0AB9EB9BC4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5424BA-1E81-47BB-A7D6-C526678048F5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9686F-CE23-4B94-85A0-B1D1D9F04E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9FF2B-3041-4FF2-8958-5244F9156569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7DF45-DA3F-43D7-BF63-17CF938063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0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0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0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1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2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2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23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23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3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3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5EF87AF-3033-40A3-BE0A-F7865DDA42B9}" type="datetimeFigureOut">
              <a:rPr lang="ru-RU"/>
              <a:pPr/>
              <a:t>18.02.2013</a:t>
            </a:fld>
            <a:endParaRPr lang="ru-RU"/>
          </a:p>
        </p:txBody>
      </p:sp>
      <p:sp>
        <p:nvSpPr>
          <p:cNvPr id="5124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24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5262384-FF4E-4D2B-AC00-50DF21C3931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4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rotestant.ru/images/big_4438.jp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685800"/>
            <a:ext cx="8713788" cy="2959100"/>
          </a:xfrm>
          <a:effectLst>
            <a:outerShdw dist="35921" dir="2700000" algn="ctr" rotWithShape="0">
              <a:schemeClr val="tx1"/>
            </a:outerShdw>
          </a:effectLst>
        </p:spPr>
        <p:txBody>
          <a:bodyPr anchor="b" anchorCtr="0"/>
          <a:lstStyle/>
          <a:p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7100" b="1"/>
              <a:t/>
            </a:r>
            <a:br>
              <a:rPr lang="ru-RU" sz="7100" b="1"/>
            </a:br>
            <a:r>
              <a:rPr lang="ru-RU" sz="5400" b="1">
                <a:solidFill>
                  <a:srgbClr val="FFFF00"/>
                </a:solidFill>
              </a:rPr>
              <a:t>«Основы религиозных культур </a:t>
            </a:r>
            <a:br>
              <a:rPr lang="ru-RU" sz="5400" b="1">
                <a:solidFill>
                  <a:srgbClr val="FFFF00"/>
                </a:solidFill>
              </a:rPr>
            </a:br>
            <a:r>
              <a:rPr lang="ru-RU" sz="5400" b="1">
                <a:solidFill>
                  <a:srgbClr val="FFFF00"/>
                </a:solidFill>
              </a:rPr>
              <a:t>и светской этики»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270250"/>
            <a:ext cx="6400800" cy="152717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sz="2800" b="1"/>
          </a:p>
          <a:p>
            <a:pPr marL="0" indent="0" algn="ctr">
              <a:buFont typeface="Wingdings" pitchFamily="2" charset="2"/>
              <a:buNone/>
            </a:pPr>
            <a:r>
              <a:rPr lang="ru-RU" sz="2800" b="1"/>
              <a:t>Содержание и структура </a:t>
            </a:r>
            <a:br>
              <a:rPr lang="ru-RU" sz="2800" b="1"/>
            </a:br>
            <a:r>
              <a:rPr lang="ru-RU" sz="2800" b="1"/>
              <a:t>комплексного учебного</a:t>
            </a:r>
            <a:r>
              <a:rPr lang="ru-RU" sz="4200" b="1"/>
              <a:t> </a:t>
            </a:r>
            <a:r>
              <a:rPr lang="ru-RU" sz="2800" b="1"/>
              <a:t>курса</a:t>
            </a:r>
          </a:p>
          <a:p>
            <a:pPr marL="0" indent="0" algn="ctr">
              <a:buFont typeface="Wingdings" pitchFamily="2" charset="2"/>
              <a:buNone/>
            </a:pPr>
            <a:endParaRPr lang="ru-RU" sz="2800" b="1"/>
          </a:p>
          <a:p>
            <a:pPr marL="0" indent="0" algn="ctr">
              <a:buFont typeface="Wingdings" pitchFamily="2" charset="2"/>
              <a:buNone/>
            </a:pPr>
            <a:endParaRPr lang="ru-RU" sz="2800" b="1"/>
          </a:p>
          <a:p>
            <a:pPr marL="0" indent="0" algn="ctr">
              <a:buFont typeface="Wingdings" pitchFamily="2" charset="2"/>
              <a:buNone/>
            </a:pPr>
            <a:endParaRPr lang="ru-RU" sz="2800" b="1"/>
          </a:p>
          <a:p>
            <a:pPr marL="0" indent="0" algn="ctr">
              <a:buFont typeface="Wingdings" pitchFamily="2" charset="2"/>
              <a:buNone/>
            </a:pP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001000" cy="1216025"/>
          </a:xfrm>
        </p:spPr>
        <p:txBody>
          <a:bodyPr anchor="b" anchorCtr="0"/>
          <a:lstStyle/>
          <a:p>
            <a:r>
              <a:rPr lang="ru-RU" sz="2800" b="1">
                <a:solidFill>
                  <a:srgbClr val="FFFF00"/>
                </a:solidFill>
              </a:rPr>
              <a:t>Структура комплексного учебного курса</a:t>
            </a:r>
            <a:br>
              <a:rPr lang="ru-RU" sz="2800" b="1">
                <a:solidFill>
                  <a:srgbClr val="FFFF00"/>
                </a:solidFill>
              </a:rPr>
            </a:br>
            <a:r>
              <a:rPr lang="ru-RU" sz="2800" b="1">
                <a:solidFill>
                  <a:srgbClr val="FFFF00"/>
                </a:solidFill>
              </a:rPr>
              <a:t>«Основы религиозных культур и светской этики» (34 часа)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600200"/>
            <a:ext cx="8712968" cy="4997152"/>
          </a:xfrm>
        </p:spPr>
        <p:txBody>
          <a:bodyPr/>
          <a:lstStyle/>
          <a:p>
            <a:r>
              <a:rPr lang="ru-RU" sz="36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Блок 1</a:t>
            </a:r>
            <a:r>
              <a:rPr lang="ru-RU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Введение. Духовные ценности и нравственные идеалы в жизни человека и общества(1час) </a:t>
            </a:r>
          </a:p>
          <a:p>
            <a:r>
              <a:rPr lang="ru-RU" sz="36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Блок 2.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Основы религиозных культур и светской этики. Часть 1.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(28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часов) </a:t>
            </a:r>
          </a:p>
          <a:p>
            <a:r>
              <a:rPr lang="ru-RU" sz="36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Блок </a:t>
            </a:r>
            <a:r>
              <a:rPr lang="ru-RU" sz="3600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Духовные традиции многонационального народа России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(5 часов)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-468313" y="260350"/>
            <a:ext cx="8661401" cy="1139825"/>
          </a:xfrm>
        </p:spPr>
        <p:txBody>
          <a:bodyPr anchor="b" anchorCtr="0"/>
          <a:lstStyle/>
          <a:p>
            <a:r>
              <a:rPr lang="ru-RU" b="1">
                <a:solidFill>
                  <a:srgbClr val="FFFF00"/>
                </a:solidFill>
              </a:rPr>
              <a:t>Базовые ценности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71438" y="1500188"/>
            <a:ext cx="8229601" cy="4530725"/>
          </a:xfrm>
        </p:spPr>
        <p:txBody>
          <a:bodyPr/>
          <a:lstStyle/>
          <a:p>
            <a:r>
              <a:rPr lang="ru-RU" sz="2800" dirty="0"/>
              <a:t>Содержание всех модулей </a:t>
            </a:r>
            <a:br>
              <a:rPr lang="ru-RU" sz="2800" dirty="0"/>
            </a:br>
            <a:r>
              <a:rPr lang="ru-RU" sz="2800" dirty="0"/>
              <a:t>комплексного учебного предмета подчинено общей цели – </a:t>
            </a:r>
            <a:br>
              <a:rPr lang="ru-RU" sz="2800" dirty="0"/>
            </a:br>
            <a:r>
              <a:rPr lang="ru-RU" sz="2800" dirty="0"/>
              <a:t>воспитанию личности гражданина России посредством приобщения его к одной из национальных духовных </a:t>
            </a:r>
            <a:br>
              <a:rPr lang="ru-RU" sz="2800" dirty="0"/>
            </a:br>
            <a:r>
              <a:rPr lang="ru-RU" sz="2800" dirty="0"/>
              <a:t>традиций. </a:t>
            </a:r>
          </a:p>
          <a:p>
            <a:r>
              <a:rPr lang="ru-RU" sz="2800" dirty="0"/>
              <a:t>Содержание каждого из модулей организуется вокруг трех базовых национальных ценностей: </a:t>
            </a:r>
            <a:br>
              <a:rPr lang="ru-RU" sz="2800" dirty="0"/>
            </a:br>
            <a:r>
              <a:rPr lang="ru-RU" sz="3600" b="1" u="sng" dirty="0">
                <a:solidFill>
                  <a:srgbClr val="FF0000"/>
                </a:solidFill>
              </a:rPr>
              <a:t>Отечество</a:t>
            </a:r>
            <a:r>
              <a:rPr lang="ru-RU" sz="3600" u="sng" dirty="0">
                <a:solidFill>
                  <a:srgbClr val="FF0000"/>
                </a:solidFill>
              </a:rPr>
              <a:t>, </a:t>
            </a:r>
            <a:r>
              <a:rPr lang="ru-RU" sz="3600" b="1" u="sng" dirty="0">
                <a:solidFill>
                  <a:srgbClr val="FF0000"/>
                </a:solidFill>
              </a:rPr>
              <a:t>семья</a:t>
            </a:r>
            <a:r>
              <a:rPr lang="ru-RU" sz="3600" u="sng" dirty="0">
                <a:solidFill>
                  <a:srgbClr val="FF0000"/>
                </a:solidFill>
              </a:rPr>
              <a:t>, </a:t>
            </a:r>
            <a:r>
              <a:rPr lang="ru-RU" sz="3600" b="1" u="sng" dirty="0">
                <a:solidFill>
                  <a:srgbClr val="FF0000"/>
                </a:solidFill>
              </a:rPr>
              <a:t>религия</a:t>
            </a:r>
          </a:p>
        </p:txBody>
      </p:sp>
      <p:pic>
        <p:nvPicPr>
          <p:cNvPr id="17412" name="Picture 4" descr="MPj043323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6713" y="0"/>
            <a:ext cx="2427287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412875"/>
            <a:ext cx="8229600" cy="3887788"/>
          </a:xfrm>
        </p:spPr>
        <p:txBody>
          <a:bodyPr anchor="b" anchorCtr="0"/>
          <a:lstStyle/>
          <a:p>
            <a:r>
              <a:rPr lang="ru-RU" b="1">
                <a:solidFill>
                  <a:srgbClr val="FFFF00"/>
                </a:solidFill>
              </a:rPr>
              <a:t>Учебно-методическое обеспечение преподавания инновационного предмета «Основы религиозных культур и светской этики»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628775"/>
            <a:ext cx="17811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1628775"/>
            <a:ext cx="17541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628775"/>
            <a:ext cx="1781175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7763" y="4292600"/>
            <a:ext cx="173672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375" y="4292600"/>
            <a:ext cx="1736725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113" y="4318000"/>
            <a:ext cx="1735137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250825" y="333375"/>
            <a:ext cx="85693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FFFF00"/>
                </a:solidFill>
              </a:rPr>
              <a:t>Учебно-методический комплект издательства «Просвещение»</a:t>
            </a:r>
          </a:p>
          <a:p>
            <a:pPr algn="ctr">
              <a:spcBef>
                <a:spcPct val="50000"/>
              </a:spcBef>
            </a:pPr>
            <a:endParaRPr lang="ru-RU" sz="3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:\ОРКСЭ_Просвещение\ОРКСЭ_Просвещение_Книга для родителе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3" y="566738"/>
            <a:ext cx="3671887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H:\ОРКСЭ_Просвещение\ОРКСЭ_Просвещение_Книга для родителей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775" y="549275"/>
            <a:ext cx="3844925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:\ОРКСЭ_Просвещение\ОРКСЭ_Просвещение_Книга для учител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75" y="273050"/>
            <a:ext cx="3938588" cy="613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H:\ОРКСЭ_Просвещение\ОРКСЭ_Просвещение_Книга для учителя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6163" y="333375"/>
            <a:ext cx="381952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88640"/>
            <a:ext cx="8229600" cy="1268760"/>
          </a:xfrm>
        </p:spPr>
        <p:txBody>
          <a:bodyPr anchor="b" anchorCtr="0"/>
          <a:lstStyle/>
          <a:p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3200" b="1" u="sng" dirty="0">
                <a:solidFill>
                  <a:srgbClr val="FFFF00"/>
                </a:solidFill>
              </a:rPr>
              <a:t>Содержание учебного модуля «Основы светской этики»</a:t>
            </a:r>
            <a:r>
              <a:rPr lang="ru-RU" sz="3200" u="sng" dirty="0">
                <a:solidFill>
                  <a:srgbClr val="FFFF00"/>
                </a:solidFill>
              </a:rPr>
              <a:t/>
            </a:r>
            <a:br>
              <a:rPr lang="ru-RU" sz="3200" u="sng" dirty="0">
                <a:solidFill>
                  <a:srgbClr val="FFFF00"/>
                </a:solidFill>
              </a:rPr>
            </a:br>
            <a:endParaRPr lang="ru-RU" sz="3200" u="sng" dirty="0">
              <a:solidFill>
                <a:srgbClr val="FFFF0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9144000" cy="5373687"/>
          </a:xfrm>
        </p:spPr>
        <p:txBody>
          <a:bodyPr/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Россия – наша Родина. 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Культура и мораль. Этика и ее значение в жизни человека. Род и семья – исток нравственных отношений в истории человечества. Ценность родства и семейные ценности. Семейные праздники как одна из форм исторической памяти. Образцы нравственности в культурах разных народов. Нравственный образец богатыря. Дворянский кодекс чести. Джентльмен и леди. 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Государство и мораль гражданина. Образцы нравственности в культуре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Отечества. Мораль защитника Отечества. Порядочность. Интеллигентность. Трудовая мораль. Нравственные традиции предпринимательства. Что значит «быть нравственным» в наше время? Добро и зло. Долг и совесть. Честь и достоинство. Смысл жизни и счастье. Высшие нравственные ценности. Идеалы. Принципы морали. Методика создания морального кодекса в школе. Нормы морали. Этикет. Этикетная сторона костюма. Школьная форма – за и против. Образование как нравственная норма. Человек – то, что он из себя сделал. Методы нравственного самосовершенствования.</a:t>
            </a:r>
          </a:p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Любовь и уважение к Отечеству. Патриотизм многонационального и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многоконфессионального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народа России.</a:t>
            </a:r>
          </a:p>
          <a:p>
            <a:r>
              <a:rPr lang="ru-RU" sz="1800" b="1" dirty="0"/>
              <a:t/>
            </a:r>
            <a:br>
              <a:rPr lang="ru-RU" sz="1800" b="1" dirty="0"/>
            </a:b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4213" y="404813"/>
            <a:ext cx="8229600" cy="1139825"/>
          </a:xfrm>
        </p:spPr>
        <p:txBody>
          <a:bodyPr anchor="b" anchorCtr="0"/>
          <a:lstStyle/>
          <a:p>
            <a:r>
              <a:rPr lang="ru-RU" sz="4000" b="1">
                <a:solidFill>
                  <a:srgbClr val="FFFF00"/>
                </a:solidFill>
              </a:rPr>
              <a:t>Учебник издательства «Просвещение»</a:t>
            </a:r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59113" y="1989138"/>
            <a:ext cx="3457575" cy="42481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b" anchorCtr="0"/>
          <a:lstStyle/>
          <a:p>
            <a:r>
              <a:rPr lang="ru-RU" sz="4000" b="1">
                <a:solidFill>
                  <a:srgbClr val="FFFF00"/>
                </a:solidFill>
              </a:rPr>
              <a:t>Мифы, которые сопровождают введение нового предмета</a:t>
            </a:r>
            <a:endParaRPr lang="ru-RU" sz="4000">
              <a:solidFill>
                <a:srgbClr val="FFFF00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Миф 1 – в школу придут священнослужители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Миф 2 – новый предмет будет иметь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вероучительный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миссионерский характер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Миф 3 – учеников одного класса поделят на группы, что приведет к конфликтам между ними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Миф 4 – эксперимент – прихоть власти, он закончится также внезапно, как и начался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1782762"/>
          </a:xfrm>
        </p:spPr>
        <p:txBody>
          <a:bodyPr anchor="b" anchorCtr="0"/>
          <a:lstStyle/>
          <a:p>
            <a:r>
              <a:rPr lang="ru-RU" sz="3200"/>
              <a:t/>
            </a:r>
            <a:br>
              <a:rPr lang="ru-RU" sz="3200"/>
            </a:br>
            <a:r>
              <a:rPr lang="ru-RU" sz="3200"/>
              <a:t/>
            </a:r>
            <a:br>
              <a:rPr lang="ru-RU" sz="3200"/>
            </a:br>
            <a:r>
              <a:rPr lang="ru-RU" sz="3200" b="1">
                <a:solidFill>
                  <a:srgbClr val="FFFF00"/>
                </a:solidFill>
              </a:rPr>
              <a:t>Как помочь своему ребенку в изучении предмета «Основы религиозных культур и светской этики»?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5400" b="1">
              <a:solidFill>
                <a:srgbClr val="0070C0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ru-RU" sz="5400" b="1"/>
              <a:t>Практические </a:t>
            </a:r>
          </a:p>
          <a:p>
            <a:pPr algn="ctr">
              <a:buFont typeface="Wingdings" pitchFamily="2" charset="2"/>
              <a:buNone/>
            </a:pPr>
            <a:r>
              <a:rPr lang="ru-RU" sz="5400" b="1"/>
              <a:t>советы </a:t>
            </a:r>
          </a:p>
          <a:p>
            <a:pPr algn="ctr">
              <a:buFont typeface="Wingdings" pitchFamily="2" charset="2"/>
              <a:buNone/>
            </a:pPr>
            <a:r>
              <a:rPr lang="ru-RU" sz="5400" b="1"/>
              <a:t>для родителей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76250"/>
            <a:ext cx="7859713" cy="4392613"/>
          </a:xfrm>
        </p:spPr>
        <p:txBody>
          <a:bodyPr/>
          <a:lstStyle/>
          <a:p>
            <a:r>
              <a:rPr lang="ru-RU" sz="2800"/>
              <a:t>С </a:t>
            </a:r>
            <a:r>
              <a:rPr lang="ru-RU" sz="2800" b="1" u="sng">
                <a:solidFill>
                  <a:srgbClr val="FFFF00"/>
                </a:solidFill>
              </a:rPr>
              <a:t>1 сентября  2012 г</a:t>
            </a:r>
            <a:r>
              <a:rPr lang="ru-RU" sz="2800">
                <a:solidFill>
                  <a:srgbClr val="FFFF00"/>
                </a:solidFill>
              </a:rPr>
              <a:t>.</a:t>
            </a:r>
            <a:r>
              <a:rPr lang="ru-RU" sz="2800"/>
              <a:t>   во всех   субъектах Российской Федерации вводится курс </a:t>
            </a:r>
            <a:r>
              <a:rPr lang="ru-RU" sz="2800" b="1">
                <a:solidFill>
                  <a:srgbClr val="FFFF00"/>
                </a:solidFill>
              </a:rPr>
              <a:t>«Основы религиозных культур и светской этики» </a:t>
            </a:r>
            <a:r>
              <a:rPr lang="ru-RU" sz="2800" b="1"/>
              <a:t>(далее –</a:t>
            </a:r>
            <a:r>
              <a:rPr lang="ru-RU" sz="2800" b="1">
                <a:solidFill>
                  <a:srgbClr val="FFFF00"/>
                </a:solidFill>
              </a:rPr>
              <a:t> курс ОРКСЭ) </a:t>
            </a:r>
            <a:r>
              <a:rPr lang="ru-RU" sz="2800"/>
              <a:t>в</a:t>
            </a:r>
            <a:r>
              <a:rPr lang="ru-RU" sz="2800" b="1"/>
              <a:t> </a:t>
            </a:r>
            <a:r>
              <a:rPr lang="ru-RU" sz="2800"/>
              <a:t>соответствии с поручением Президента Российской Федерации  от 2 августа 2009 г. № Пр-2009 и Распоряжением Председателя Правительства Российской Федерации от 11 августа 2009 г.</a:t>
            </a:r>
          </a:p>
          <a:p>
            <a:r>
              <a:rPr lang="ru-RU" sz="2800"/>
              <a:t> (ВП-П44-4632). </a:t>
            </a:r>
          </a:p>
          <a:p>
            <a:endParaRPr lang="ru-RU" sz="2800" b="1"/>
          </a:p>
        </p:txBody>
      </p:sp>
      <p:pic>
        <p:nvPicPr>
          <p:cNvPr id="4099" name="Picture 5" descr="Картинка 1 из 3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6625" y="4511675"/>
            <a:ext cx="3127375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468313" y="3284538"/>
            <a:ext cx="82899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39825"/>
          </a:xfrm>
        </p:spPr>
        <p:txBody>
          <a:bodyPr anchor="b" anchorCtr="0"/>
          <a:lstStyle/>
          <a:p>
            <a:r>
              <a:rPr lang="ru-RU" sz="6600" b="1" u="sng">
                <a:solidFill>
                  <a:srgbClr val="FFFF00"/>
                </a:solidFill>
              </a:rPr>
              <a:t>Совет 1</a:t>
            </a:r>
            <a:endParaRPr lang="ru-RU" b="1" u="sng">
              <a:solidFill>
                <a:srgbClr val="FFFF00"/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</a:p>
          <a:p>
            <a:pPr>
              <a:buFont typeface="Wingdings" pitchFamily="2" charset="2"/>
              <a:buNone/>
            </a:pPr>
            <a:r>
              <a:rPr lang="ru-RU" b="1" i="1"/>
              <a:t>   Настройтесь на воспитание, отнеситесь к новому школьному предмету как к дополнительному средству нравственного развития Вашего ребенка, Вы и есть главный для ребенка воспитатель.</a:t>
            </a:r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b" anchorCtr="0"/>
          <a:lstStyle/>
          <a:p>
            <a:r>
              <a:rPr lang="ru-RU" sz="6600" b="1" u="sng">
                <a:solidFill>
                  <a:srgbClr val="FFFF00"/>
                </a:solidFill>
              </a:rPr>
              <a:t>Совет 2</a:t>
            </a:r>
            <a:endParaRPr lang="ru-RU" b="1" u="sng">
              <a:solidFill>
                <a:srgbClr val="FFFF00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/>
              <a:t> </a:t>
            </a:r>
            <a:r>
              <a:rPr lang="ru-RU" b="1" i="1"/>
              <a:t>Разговаривайте с детьми о том, что они изучали на уроках.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333375"/>
            <a:ext cx="8229600" cy="1139825"/>
          </a:xfrm>
        </p:spPr>
        <p:txBody>
          <a:bodyPr anchor="b" anchorCtr="0"/>
          <a:lstStyle/>
          <a:p>
            <a:r>
              <a:rPr lang="ru-RU" sz="6000" b="1" u="sng">
                <a:solidFill>
                  <a:srgbClr val="FFFF00"/>
                </a:solidFill>
              </a:rPr>
              <a:t>Совет 3</a:t>
            </a:r>
            <a:endParaRPr lang="ru-RU" sz="6000">
              <a:solidFill>
                <a:srgbClr val="FFFF00"/>
              </a:solidFill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/>
              <a:t>   Хорошее средство воспитания ребенка – диалог между родителями и детьми о духовности и нравственности.</a:t>
            </a:r>
            <a:r>
              <a:rPr lang="ru-RU"/>
              <a:t>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b" anchorCtr="0"/>
          <a:lstStyle/>
          <a:p>
            <a:r>
              <a:rPr lang="ru-RU" sz="6600" b="1" u="sng">
                <a:solidFill>
                  <a:srgbClr val="FFFF00"/>
                </a:solidFill>
              </a:rPr>
              <a:t>Совет 4</a:t>
            </a:r>
            <a:endParaRPr lang="ru-RU" sz="6600">
              <a:solidFill>
                <a:srgbClr val="FFFF00"/>
              </a:solidFill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b="1" i="1"/>
              <a:t>Внимательно следите за моральным равновесием Вашего ребенка, воспитывайте у него благожелательное отношение к людям другого мировоззрения</a:t>
            </a:r>
            <a:r>
              <a:rPr lang="ru-RU"/>
              <a:t>.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7813"/>
            <a:ext cx="8229600" cy="918939"/>
          </a:xfrm>
        </p:spPr>
        <p:txBody>
          <a:bodyPr anchor="b" anchorCtr="0"/>
          <a:lstStyle/>
          <a:p>
            <a:r>
              <a:rPr lang="ru-RU" sz="6600" b="1" u="sng" dirty="0">
                <a:solidFill>
                  <a:srgbClr val="FFFF00"/>
                </a:solidFill>
              </a:rPr>
              <a:t>Совет 5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r>
              <a:rPr lang="ru-RU" b="1" i="1" dirty="0"/>
              <a:t>Не забывайте, что никакой учебный предмет сам по себе не воспитает Вашего ребенка; главное, что он может приобрести, изучая предмет «Основы религиозных культур и светской этики» - понимание важности нравственности для полноценной человеческой жизни. Всячески поддерживайте это в ребенке.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b" anchorCtr="0"/>
          <a:lstStyle/>
          <a:p>
            <a:endParaRPr lang="ru-RU"/>
          </a:p>
        </p:txBody>
      </p:sp>
      <p:sp>
        <p:nvSpPr>
          <p:cNvPr id="32771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 b="1">
                <a:solidFill>
                  <a:srgbClr val="0070C0"/>
                </a:solidFill>
                <a:latin typeface="Arial" charset="0"/>
              </a:rPr>
              <a:t>  </a:t>
            </a:r>
            <a:r>
              <a:rPr lang="ru-RU" sz="5400" b="1">
                <a:solidFill>
                  <a:srgbClr val="FFFF00"/>
                </a:solidFill>
                <a:latin typeface="Arial" charset="0"/>
              </a:rPr>
              <a:t>Успехов всем нам в освоении нового учебного курса «Основы религиозных культур и светской этики»!</a:t>
            </a:r>
            <a:endParaRPr lang="ru-RU" sz="5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r>
              <a:rPr lang="ru-RU" sz="3200" b="1">
                <a:solidFill>
                  <a:srgbClr val="FFFF00"/>
                </a:solidFill>
              </a:rPr>
              <a:t>Курс «Основы религиозных культур и светской этики»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22225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/>
              <a:t>является </a:t>
            </a:r>
            <a:r>
              <a:rPr lang="ru-RU" sz="2800" b="1" i="1" dirty="0" err="1"/>
              <a:t>культуроведческим</a:t>
            </a:r>
            <a:r>
              <a:rPr lang="ru-RU" sz="2800" dirty="0"/>
              <a:t> и направлен на развитие у школьников  10-11 </a:t>
            </a:r>
            <a:r>
              <a:rPr lang="ru-RU" sz="2800" dirty="0" smtClean="0"/>
              <a:t> </a:t>
            </a:r>
            <a:r>
              <a:rPr lang="ru-RU" sz="2800" dirty="0"/>
              <a:t>лет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</a:t>
            </a:r>
            <a:r>
              <a:rPr lang="ru-RU" sz="2400" dirty="0"/>
              <a:t> </a:t>
            </a:r>
          </a:p>
          <a:p>
            <a:pPr marL="469900" indent="-22225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/>
              <a:t>! Новый предмет не </a:t>
            </a:r>
            <a:r>
              <a:rPr lang="ru-RU" b="1" dirty="0" err="1"/>
              <a:t>знаниевый</a:t>
            </a:r>
            <a:r>
              <a:rPr lang="ru-RU" b="1" dirty="0"/>
              <a:t>, а воспитывающий (</a:t>
            </a:r>
            <a:r>
              <a:rPr lang="ru-RU" b="1" dirty="0" err="1"/>
              <a:t>безотметочное</a:t>
            </a:r>
            <a:r>
              <a:rPr lang="ru-RU" b="1" dirty="0"/>
              <a:t> обучение)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470525" y="6308725"/>
            <a:ext cx="367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основная точка зрения на предмет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655763"/>
          </a:xfrm>
        </p:spPr>
        <p:txBody>
          <a:bodyPr anchor="b" anchorCtr="0"/>
          <a:lstStyle/>
          <a:p>
            <a:r>
              <a:rPr lang="ru-RU" sz="3200" b="1">
                <a:solidFill>
                  <a:srgbClr val="FFFF00"/>
                </a:solidFill>
              </a:rPr>
              <a:t/>
            </a:r>
            <a:br>
              <a:rPr lang="ru-RU" sz="3200" b="1">
                <a:solidFill>
                  <a:srgbClr val="FFFF00"/>
                </a:solidFill>
              </a:rPr>
            </a:br>
            <a:r>
              <a:rPr lang="ru-RU" sz="3200" b="1">
                <a:solidFill>
                  <a:srgbClr val="FFFF00"/>
                </a:solidFill>
              </a:rPr>
              <a:t/>
            </a:r>
            <a:br>
              <a:rPr lang="ru-RU" sz="3200" b="1">
                <a:solidFill>
                  <a:srgbClr val="FFFF00"/>
                </a:solidFill>
              </a:rPr>
            </a:br>
            <a:r>
              <a:rPr lang="ru-RU" sz="3200" b="1">
                <a:solidFill>
                  <a:srgbClr val="FFFF00"/>
                </a:solidFill>
              </a:rPr>
              <a:t>Цель комплексного учебного курса «Основы религиозных культур и светской этики»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>
              <a:lnSpc>
                <a:spcPct val="90000"/>
              </a:lnSpc>
            </a:pPr>
            <a:endParaRPr lang="ru-RU"/>
          </a:p>
          <a:p>
            <a:pPr marL="469900" indent="-469900">
              <a:lnSpc>
                <a:spcPct val="90000"/>
              </a:lnSpc>
            </a:pPr>
            <a:r>
              <a:rPr lang="ru-RU"/>
              <a:t>Формирование у младшего подростка мотиваций к осознанному нравственному поведению, основанному на знании и уважении культурных и религиозных традиций многонационального народа России, а также к диалогу с представителями других культур и мировоззрений.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470525" y="6308725"/>
            <a:ext cx="3673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система достижения цели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-587375"/>
            <a:ext cx="75168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sz="3600" b="1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eaLnBrk="0" hangingPunct="0"/>
            <a:r>
              <a:rPr lang="ru-RU" sz="3200" b="1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 </a:t>
            </a:r>
          </a:p>
          <a:p>
            <a:pPr eaLnBrk="0" hangingPunct="0"/>
            <a:r>
              <a:rPr lang="ru-RU" sz="3200" b="1">
                <a:solidFill>
                  <a:srgbClr val="0070C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   Задачи учебного курса ОРКСЭ   </a:t>
            </a:r>
            <a:endParaRPr lang="ru-RU" sz="3200">
              <a:solidFill>
                <a:srgbClr val="0070C0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539750" y="-892175"/>
            <a:ext cx="7777163" cy="700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 sz="2800" b="1">
                <a:solidFill>
                  <a:srgbClr val="FFFF00"/>
                </a:solidFill>
              </a:rPr>
              <a:t>Задачи учебного курса </a:t>
            </a:r>
          </a:p>
          <a:p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«Основы религиозных культур и светской этики»</a:t>
            </a:r>
            <a:r>
              <a:rPr lang="ru-RU" sz="2800"/>
              <a:t> </a:t>
            </a:r>
            <a:endParaRPr lang="ru-RU" sz="2800" b="1"/>
          </a:p>
          <a:p>
            <a:endParaRPr lang="ru-RU" sz="2800" b="1"/>
          </a:p>
          <a:p>
            <a:r>
              <a:rPr lang="ru-RU" sz="2400" b="1"/>
              <a:t>1. Знакомство обучающихся с основами православной, мусульманской, буддийской, иудейской культур, основами мировых религиозных культур и светской этики</a:t>
            </a:r>
          </a:p>
          <a:p>
            <a:r>
              <a:rPr lang="ru-RU" sz="2400" b="1"/>
              <a:t>2. Развитие представлений младшего подростка о значении нравственных норм и ценностей </a:t>
            </a:r>
          </a:p>
          <a:p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2"/>
          <p:cNvSpPr>
            <a:spLocks noChangeArrowheads="1"/>
          </p:cNvSpPr>
          <p:nvPr/>
        </p:nvSpPr>
        <p:spPr bwMode="auto">
          <a:xfrm>
            <a:off x="611188" y="0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FF00"/>
                </a:solidFill>
              </a:rPr>
              <a:t>Задачи учебного курса </a:t>
            </a:r>
          </a:p>
          <a:p>
            <a:r>
              <a:rPr lang="ru-RU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«Основы религиозных культур и светской этики»</a:t>
            </a:r>
            <a:r>
              <a:rPr lang="ru-RU" sz="2800"/>
              <a:t> </a:t>
            </a:r>
            <a:endParaRPr lang="ru-RU" sz="2800" b="1"/>
          </a:p>
          <a:p>
            <a:endParaRPr lang="ru-RU" sz="28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8195" name="Прямоугольник 3"/>
          <p:cNvSpPr>
            <a:spLocks noChangeArrowheads="1"/>
          </p:cNvSpPr>
          <p:nvPr/>
        </p:nvSpPr>
        <p:spPr bwMode="auto">
          <a:xfrm>
            <a:off x="971550" y="1125538"/>
            <a:ext cx="7921625" cy="749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/>
          </a:p>
          <a:p>
            <a:r>
              <a:rPr lang="ru-RU" sz="2200" b="1"/>
              <a:t>3. Обобщение знаний, понятий и представлений о духовной культуре и морали, полученных обучающимися в начальной школе, и формирование у них ценностно-смысловых мировоззренческих основ, обеспечивающих целостное восприятие отечественной истории и культуры при изучении гуманитарных предметов на ступени основной школы</a:t>
            </a:r>
          </a:p>
          <a:p>
            <a:endParaRPr lang="ru-RU" sz="2200" b="1"/>
          </a:p>
          <a:p>
            <a:r>
              <a:rPr lang="ru-RU" sz="2200" b="1"/>
              <a:t>4. Развитие способностей школьников к общению в полиэтнической и многоконфессиональной среде на основе взаимного уважения и диалога во имя общественного мира и согласия</a:t>
            </a:r>
          </a:p>
          <a:p>
            <a:endParaRPr lang="ru-RU" sz="2200" b="1"/>
          </a:p>
          <a:p>
            <a:endParaRPr lang="ru-RU" sz="2000" b="1"/>
          </a:p>
          <a:p>
            <a:endParaRPr lang="ru-RU" b="1"/>
          </a:p>
          <a:p>
            <a:endParaRPr lang="ru-RU" b="1"/>
          </a:p>
          <a:p>
            <a:endParaRPr lang="ru-RU" b="1"/>
          </a:p>
          <a:p>
            <a:endParaRPr lang="ru-RU" b="1"/>
          </a:p>
          <a:p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052513"/>
          </a:xfrm>
        </p:spPr>
        <p:txBody>
          <a:bodyPr anchor="b" anchorCtr="0"/>
          <a:lstStyle/>
          <a:p>
            <a:r>
              <a:rPr lang="ru-RU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ОСОБЕННОСТИ ПОСТРОЕНИЯ КУРСА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Курс охватывает  4 класс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Общее количество часов - 34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Дополняет обществоведческие аспекты предмета «Окружающий мир» в начальной школе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Предваряет начинающееся в 5 классе изучение гуманитарных предметов: истории, литературы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Модульное построение, возможность выбора модуля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 anchorCtr="0"/>
          <a:lstStyle/>
          <a:p>
            <a:r>
              <a:rPr lang="ru-RU" sz="3600" b="1">
                <a:solidFill>
                  <a:srgbClr val="FFFF00"/>
                </a:solidFill>
              </a:rPr>
              <a:t>Курс «Основы религиозных культур и светской этики»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	</a:t>
            </a:r>
            <a:r>
              <a:rPr lang="ru-RU" b="1" u="sng"/>
              <a:t>Включает в себя 6 модулей</a:t>
            </a:r>
            <a:r>
              <a:rPr lang="ru-RU"/>
              <a:t> </a:t>
            </a:r>
          </a:p>
          <a:p>
            <a:pPr marL="609600" indent="-609600">
              <a:buFont typeface="Wingdings" pitchFamily="2" charset="2"/>
              <a:buNone/>
            </a:pPr>
            <a:endParaRPr lang="ru-RU"/>
          </a:p>
          <a:p>
            <a:pPr marL="990600" lvl="1" indent="-519113"/>
            <a:r>
              <a:rPr lang="ru-RU" b="1"/>
              <a:t>Основы православной культуры</a:t>
            </a:r>
          </a:p>
          <a:p>
            <a:pPr marL="990600" lvl="1" indent="-519113"/>
            <a:r>
              <a:rPr lang="ru-RU" b="1"/>
              <a:t>Основы исламской культуры</a:t>
            </a:r>
          </a:p>
          <a:p>
            <a:pPr marL="990600" lvl="1" indent="-519113"/>
            <a:r>
              <a:rPr lang="ru-RU" b="1"/>
              <a:t>Основы буддийской культуры</a:t>
            </a:r>
          </a:p>
          <a:p>
            <a:pPr marL="990600" lvl="1" indent="-519113"/>
            <a:r>
              <a:rPr lang="ru-RU" b="1"/>
              <a:t>Основы иудейской культуры</a:t>
            </a:r>
          </a:p>
          <a:p>
            <a:pPr marL="990600" lvl="1" indent="-519113"/>
            <a:r>
              <a:rPr lang="ru-RU" b="1"/>
              <a:t>Основы мировых религиозных культур</a:t>
            </a:r>
          </a:p>
          <a:p>
            <a:pPr marL="990600" lvl="1" indent="-519113"/>
            <a:r>
              <a:rPr lang="ru-RU" b="1"/>
              <a:t>Основы светской этики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638300"/>
          </a:xfrm>
        </p:spPr>
        <p:txBody>
          <a:bodyPr anchor="b" anchorCtr="0"/>
          <a:lstStyle/>
          <a:p>
            <a:r>
              <a:rPr lang="ru-RU" sz="3200" b="1"/>
              <a:t/>
            </a:r>
            <a:br>
              <a:rPr lang="ru-RU" sz="3200" b="1"/>
            </a:br>
            <a:r>
              <a:rPr lang="ru-RU" sz="3200" b="1">
                <a:solidFill>
                  <a:srgbClr val="FFFF00"/>
                </a:solidFill>
              </a:rPr>
              <a:t>Учебный курс ОРКСЭ – </a:t>
            </a:r>
            <a:br>
              <a:rPr lang="ru-RU" sz="3200" b="1">
                <a:solidFill>
                  <a:srgbClr val="FFFF00"/>
                </a:solidFill>
              </a:rPr>
            </a:br>
            <a:r>
              <a:rPr lang="ru-RU" sz="3200" b="1">
                <a:solidFill>
                  <a:srgbClr val="FFFF00"/>
                </a:solidFill>
              </a:rPr>
              <a:t>единая комплексная учебно-воспитательная система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/>
            <a:endParaRPr lang="ru-RU" sz="2800" b="1"/>
          </a:p>
          <a:p>
            <a:pPr marL="469900" indent="-469900"/>
            <a:r>
              <a:rPr lang="ru-RU" sz="2800" b="1"/>
              <a:t>Все модули курса согласуются между собой по педагогическим целям, задачам, требованиям к результатам освоения учебного содержания, находясь в системе содержательных, понятийных, ценностно-смысловых связей с другими гуманитарными предметами начальной и основной школы.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680</Words>
  <Application>Microsoft Office PowerPoint</Application>
  <PresentationFormat>Экран (4:3)</PresentationFormat>
  <Paragraphs>106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Глобус</vt:lpstr>
      <vt:lpstr>             «Основы религиозных культур  и светской этики»</vt:lpstr>
      <vt:lpstr>Слайд 2</vt:lpstr>
      <vt:lpstr>Курс «Основы религиозных культур и светской этики»</vt:lpstr>
      <vt:lpstr>  Цель комплексного учебного курса «Основы религиозных культур и светской этики»</vt:lpstr>
      <vt:lpstr>Слайд 5</vt:lpstr>
      <vt:lpstr>Слайд 6</vt:lpstr>
      <vt:lpstr>ОСОБЕННОСТИ ПОСТРОЕНИЯ КУРСА</vt:lpstr>
      <vt:lpstr>Курс «Основы религиозных культур и светской этики»</vt:lpstr>
      <vt:lpstr> Учебный курс ОРКСЭ –  единая комплексная учебно-воспитательная система</vt:lpstr>
      <vt:lpstr>Структура комплексного учебного курса «Основы религиозных культур и светской этики» (34 часа)</vt:lpstr>
      <vt:lpstr>Базовые ценности</vt:lpstr>
      <vt:lpstr>Учебно-методическое обеспечение преподавания инновационного предмета «Основы религиозных культур и светской этики»</vt:lpstr>
      <vt:lpstr>Слайд 13</vt:lpstr>
      <vt:lpstr>Слайд 14</vt:lpstr>
      <vt:lpstr>Слайд 15</vt:lpstr>
      <vt:lpstr>    Содержание учебного модуля «Основы светской этики» </vt:lpstr>
      <vt:lpstr>Учебник издательства «Просвещение»</vt:lpstr>
      <vt:lpstr>Мифы, которые сопровождают введение нового предмета</vt:lpstr>
      <vt:lpstr>  Как помочь своему ребенку в изучении предмета «Основы религиозных культур и светской этики»?</vt:lpstr>
      <vt:lpstr>Совет 1</vt:lpstr>
      <vt:lpstr>Совет 2</vt:lpstr>
      <vt:lpstr>Совет 3</vt:lpstr>
      <vt:lpstr>Совет 4</vt:lpstr>
      <vt:lpstr>Совет 5</vt:lpstr>
      <vt:lpstr>Слайд 25</vt:lpstr>
    </vt:vector>
  </TitlesOfParts>
  <Company>Лицей 103 Гармония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«Основы религиозных культур и светской этики»</dc:title>
  <dc:creator>gorbunova</dc:creator>
  <cp:lastModifiedBy>Алексей</cp:lastModifiedBy>
  <cp:revision>42</cp:revision>
  <dcterms:created xsi:type="dcterms:W3CDTF">2010-03-19T05:18:07Z</dcterms:created>
  <dcterms:modified xsi:type="dcterms:W3CDTF">2013-02-18T12:38:27Z</dcterms:modified>
</cp:coreProperties>
</file>