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5" r:id="rId5"/>
    <p:sldId id="266" r:id="rId6"/>
    <p:sldId id="260" r:id="rId7"/>
    <p:sldId id="261" r:id="rId8"/>
    <p:sldId id="269" r:id="rId9"/>
    <p:sldId id="262" r:id="rId10"/>
    <p:sldId id="270" r:id="rId11"/>
    <p:sldId id="263" r:id="rId12"/>
    <p:sldId id="272" r:id="rId13"/>
    <p:sldId id="271" r:id="rId14"/>
    <p:sldId id="264" r:id="rId15"/>
    <p:sldId id="267"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1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43470698-BB81-47AC-B196-6F21690411DE}" type="datetimeFigureOut">
              <a:rPr lang="ru-RU" smtClean="0"/>
              <a:t>21.02.2019</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893B85C5-01AC-4275-8C08-4406D0238CBC}" type="slidenum">
              <a:rPr lang="ru-RU" smtClean="0"/>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470698-BB81-47AC-B196-6F21690411DE}" type="datetimeFigureOut">
              <a:rPr lang="ru-RU" smtClean="0"/>
              <a:t>21.02.2019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3B85C5-01AC-4275-8C08-4406D0238CB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470698-BB81-47AC-B196-6F21690411DE}" type="datetimeFigureOut">
              <a:rPr lang="ru-RU" smtClean="0"/>
              <a:t>21.02.2019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3B85C5-01AC-4275-8C08-4406D0238CBC}" type="slidenum">
              <a:rPr lang="ru-RU" smtClean="0"/>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3470698-BB81-47AC-B196-6F21690411DE}" type="datetimeFigureOut">
              <a:rPr lang="ru-RU" smtClean="0"/>
              <a:t>21.02.2019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3B85C5-01AC-4275-8C08-4406D0238CBC}" type="slidenum">
              <a:rPr lang="ru-RU" smtClean="0"/>
              <a:t>‹#›</a:t>
            </a:fld>
            <a:endParaRPr lang="ru-RU"/>
          </a:p>
        </p:txBody>
      </p:sp>
      <p:sp>
        <p:nvSpPr>
          <p:cNvPr id="8" name="Объект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43470698-BB81-47AC-B196-6F21690411DE}" type="datetimeFigureOut">
              <a:rPr lang="ru-RU" smtClean="0"/>
              <a:t>21.02.2019</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893B85C5-01AC-4275-8C08-4406D0238CBC}" type="slidenum">
              <a:rPr lang="ru-RU" smtClean="0"/>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3470698-BB81-47AC-B196-6F21690411DE}" type="datetimeFigureOut">
              <a:rPr lang="ru-RU" smtClean="0"/>
              <a:t>21.02.2019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3B85C5-01AC-4275-8C08-4406D0238CBC}" type="slidenum">
              <a:rPr lang="ru-RU" smtClean="0"/>
              <a:t>‹#›</a:t>
            </a:fld>
            <a:endParaRPr lang="ru-RU"/>
          </a:p>
        </p:txBody>
      </p:sp>
      <p:sp>
        <p:nvSpPr>
          <p:cNvPr id="9" name="Объект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43470698-BB81-47AC-B196-6F21690411DE}" type="datetimeFigureOut">
              <a:rPr lang="ru-RU" smtClean="0"/>
              <a:t>21.02.2019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3B85C5-01AC-4275-8C08-4406D0238CBC}" type="slidenum">
              <a:rPr lang="ru-RU" smtClean="0"/>
              <a:t>‹#›</a:t>
            </a:fld>
            <a:endParaRPr lang="ru-RU"/>
          </a:p>
        </p:txBody>
      </p:sp>
      <p:sp>
        <p:nvSpPr>
          <p:cNvPr id="11" name="Объект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3470698-BB81-47AC-B196-6F21690411DE}" type="datetimeFigureOut">
              <a:rPr lang="ru-RU" smtClean="0"/>
              <a:t>21.02.2019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3B85C5-01AC-4275-8C08-4406D0238CBC}" type="slidenum">
              <a:rPr lang="ru-RU" smtClean="0"/>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470698-BB81-47AC-B196-6F21690411DE}" type="datetimeFigureOut">
              <a:rPr lang="ru-RU" smtClean="0"/>
              <a:t>21.02.2019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3B85C5-01AC-4275-8C08-4406D0238CBC}" type="slidenum">
              <a:rPr lang="ru-RU" smtClean="0"/>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3470698-BB81-47AC-B196-6F21690411DE}" type="datetimeFigureOut">
              <a:rPr lang="ru-RU" smtClean="0"/>
              <a:t>21.02.2019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3B85C5-01AC-4275-8C08-4406D0238CBC}"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Объект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3470698-BB81-47AC-B196-6F21690411DE}" type="datetimeFigureOut">
              <a:rPr lang="ru-RU" smtClean="0"/>
              <a:t>21.02.2019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3B85C5-01AC-4275-8C08-4406D0238CBC}"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3470698-BB81-47AC-B196-6F21690411DE}" type="datetimeFigureOut">
              <a:rPr lang="ru-RU" smtClean="0"/>
              <a:t>21.02.2019</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93B85C5-01AC-4275-8C08-4406D0238CBC}" type="slidenum">
              <a:rPr lang="ru-RU" smtClean="0"/>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76672"/>
            <a:ext cx="8229600" cy="5680288"/>
          </a:xfrm>
        </p:spPr>
        <p:txBody>
          <a:bodyPr>
            <a:normAutofit fontScale="85000" lnSpcReduction="20000"/>
          </a:bodyPr>
          <a:lstStyle/>
          <a:p>
            <a:pPr marL="0" indent="0">
              <a:buNone/>
            </a:pPr>
            <a:r>
              <a:rPr lang="ru-RU" dirty="0" smtClean="0"/>
              <a:t>Вечерняя </a:t>
            </a:r>
            <a:r>
              <a:rPr lang="ru-RU" dirty="0"/>
              <a:t>заря в пучине догорала, </a:t>
            </a:r>
            <a:endParaRPr lang="ru-RU" dirty="0" smtClean="0"/>
          </a:p>
          <a:p>
            <a:pPr marL="0" indent="0">
              <a:buNone/>
            </a:pPr>
            <a:r>
              <a:rPr lang="ru-RU" dirty="0" smtClean="0"/>
              <a:t>Над </a:t>
            </a:r>
            <a:r>
              <a:rPr lang="ru-RU" dirty="0"/>
              <a:t>мрачной </a:t>
            </a:r>
            <a:r>
              <a:rPr lang="ru-RU" dirty="0" err="1"/>
              <a:t>Эльбою</a:t>
            </a:r>
            <a:r>
              <a:rPr lang="ru-RU" dirty="0"/>
              <a:t> носилась тишина, </a:t>
            </a:r>
            <a:endParaRPr lang="ru-RU" dirty="0" smtClean="0"/>
          </a:p>
          <a:p>
            <a:pPr marL="0" indent="0">
              <a:buNone/>
            </a:pPr>
            <a:r>
              <a:rPr lang="ru-RU" dirty="0" smtClean="0"/>
              <a:t>Сквозь </a:t>
            </a:r>
            <a:r>
              <a:rPr lang="ru-RU" dirty="0"/>
              <a:t>тучи бледные тихонько пробегала </a:t>
            </a:r>
            <a:r>
              <a:rPr lang="ru-RU" dirty="0" smtClean="0"/>
              <a:t>Туманная </a:t>
            </a:r>
            <a:r>
              <a:rPr lang="ru-RU" dirty="0"/>
              <a:t>луна: </a:t>
            </a:r>
            <a:endParaRPr lang="ru-RU" dirty="0" smtClean="0"/>
          </a:p>
          <a:p>
            <a:pPr marL="0" indent="0">
              <a:buNone/>
            </a:pPr>
            <a:r>
              <a:rPr lang="ru-RU" dirty="0" smtClean="0"/>
              <a:t>Уже </a:t>
            </a:r>
            <a:r>
              <a:rPr lang="ru-RU" dirty="0"/>
              <a:t>на западе седой, одетый мглою, </a:t>
            </a:r>
            <a:endParaRPr lang="ru-RU" dirty="0" smtClean="0"/>
          </a:p>
          <a:p>
            <a:pPr marL="0" indent="0">
              <a:buNone/>
            </a:pPr>
            <a:r>
              <a:rPr lang="ru-RU" dirty="0" smtClean="0"/>
              <a:t>С </a:t>
            </a:r>
            <a:r>
              <a:rPr lang="ru-RU" dirty="0"/>
              <a:t>равниной синих вод сливался небосклон. </a:t>
            </a:r>
            <a:endParaRPr lang="ru-RU" dirty="0" smtClean="0"/>
          </a:p>
          <a:p>
            <a:pPr marL="0" indent="0">
              <a:buNone/>
            </a:pPr>
            <a:r>
              <a:rPr lang="ru-RU" dirty="0" smtClean="0"/>
              <a:t>Один </a:t>
            </a:r>
            <a:r>
              <a:rPr lang="ru-RU" dirty="0"/>
              <a:t>во тьме ночной над дикою скалою </a:t>
            </a:r>
            <a:endParaRPr lang="ru-RU" dirty="0" smtClean="0"/>
          </a:p>
          <a:p>
            <a:pPr marL="0" indent="0">
              <a:buNone/>
            </a:pPr>
            <a:r>
              <a:rPr lang="ru-RU" dirty="0" smtClean="0"/>
              <a:t>Сидел </a:t>
            </a:r>
            <a:r>
              <a:rPr lang="ru-RU" dirty="0"/>
              <a:t>Наполеон. </a:t>
            </a:r>
            <a:endParaRPr lang="ru-RU" dirty="0" smtClean="0"/>
          </a:p>
          <a:p>
            <a:pPr marL="0" indent="0">
              <a:buNone/>
            </a:pPr>
            <a:r>
              <a:rPr lang="ru-RU" dirty="0" smtClean="0"/>
              <a:t>В </a:t>
            </a:r>
            <a:r>
              <a:rPr lang="ru-RU" dirty="0"/>
              <a:t>уме губителя теснились мрачны думы, </a:t>
            </a:r>
            <a:endParaRPr lang="ru-RU" dirty="0" smtClean="0"/>
          </a:p>
          <a:p>
            <a:pPr marL="0" indent="0">
              <a:buNone/>
            </a:pPr>
            <a:r>
              <a:rPr lang="ru-RU" dirty="0" smtClean="0"/>
              <a:t>Он </a:t>
            </a:r>
            <a:r>
              <a:rPr lang="ru-RU" dirty="0"/>
              <a:t>новую в мечтах Европе цепь ковал </a:t>
            </a:r>
            <a:endParaRPr lang="ru-RU" dirty="0" smtClean="0"/>
          </a:p>
          <a:p>
            <a:pPr marL="0" indent="0">
              <a:buNone/>
            </a:pPr>
            <a:r>
              <a:rPr lang="ru-RU" dirty="0" smtClean="0"/>
              <a:t>И</a:t>
            </a:r>
            <a:r>
              <a:rPr lang="ru-RU" dirty="0"/>
              <a:t>, к дальним берегам возведши взор угрюмый, </a:t>
            </a:r>
          </a:p>
          <a:p>
            <a:pPr marL="0" indent="0">
              <a:buNone/>
            </a:pPr>
            <a:r>
              <a:rPr lang="ru-RU" dirty="0" smtClean="0"/>
              <a:t>Свирепо </a:t>
            </a:r>
            <a:r>
              <a:rPr lang="ru-RU" dirty="0"/>
              <a:t>прошептал: </a:t>
            </a:r>
            <a:endParaRPr lang="ru-RU" dirty="0" smtClean="0"/>
          </a:p>
          <a:p>
            <a:pPr marL="0" indent="0">
              <a:buNone/>
            </a:pPr>
            <a:r>
              <a:rPr lang="ru-RU" dirty="0" smtClean="0"/>
              <a:t>"</a:t>
            </a:r>
            <a:r>
              <a:rPr lang="ru-RU" dirty="0"/>
              <a:t>Вокруг меня всё мертвым сном почило, </a:t>
            </a:r>
            <a:endParaRPr lang="ru-RU" dirty="0" smtClean="0"/>
          </a:p>
          <a:p>
            <a:pPr marL="0" indent="0">
              <a:buNone/>
            </a:pPr>
            <a:r>
              <a:rPr lang="ru-RU" dirty="0" smtClean="0"/>
              <a:t>Легла </a:t>
            </a:r>
            <a:r>
              <a:rPr lang="ru-RU" dirty="0"/>
              <a:t>в туман пучина бурных волн, </a:t>
            </a:r>
            <a:endParaRPr lang="ru-RU" dirty="0" smtClean="0"/>
          </a:p>
          <a:p>
            <a:pPr marL="0" indent="0">
              <a:buNone/>
            </a:pPr>
            <a:r>
              <a:rPr lang="ru-RU" dirty="0" smtClean="0"/>
              <a:t>Не </a:t>
            </a:r>
            <a:r>
              <a:rPr lang="ru-RU" dirty="0"/>
              <a:t>выплывет ни утлый в море </a:t>
            </a:r>
            <a:r>
              <a:rPr lang="ru-RU" dirty="0" err="1"/>
              <a:t>чолн</a:t>
            </a:r>
            <a:r>
              <a:rPr lang="ru-RU" dirty="0"/>
              <a:t>, </a:t>
            </a:r>
            <a:endParaRPr lang="ru-RU" dirty="0" smtClean="0"/>
          </a:p>
          <a:p>
            <a:pPr marL="0" indent="0">
              <a:buNone/>
            </a:pPr>
            <a:r>
              <a:rPr lang="ru-RU" dirty="0" smtClean="0"/>
              <a:t>Ни </a:t>
            </a:r>
            <a:r>
              <a:rPr lang="ru-RU" dirty="0" err="1"/>
              <a:t>гладный</a:t>
            </a:r>
            <a:r>
              <a:rPr lang="ru-RU" dirty="0"/>
              <a:t> зверь не взвоет над могилой </a:t>
            </a:r>
            <a:r>
              <a:rPr lang="ru-RU" dirty="0" smtClean="0"/>
              <a:t>– </a:t>
            </a:r>
          </a:p>
          <a:p>
            <a:pPr marL="0" indent="0">
              <a:buNone/>
            </a:pPr>
            <a:r>
              <a:rPr lang="ru-RU" dirty="0" smtClean="0"/>
              <a:t>Я </a:t>
            </a:r>
            <a:r>
              <a:rPr lang="ru-RU" dirty="0"/>
              <a:t>здесь один, мятежной думы полн...</a:t>
            </a:r>
            <a:endParaRPr lang="ru-RU" b="1" dirty="0"/>
          </a:p>
        </p:txBody>
      </p:sp>
    </p:spTree>
    <p:extLst>
      <p:ext uri="{BB962C8B-B14F-4D97-AF65-F5344CB8AC3E}">
        <p14:creationId xmlns:p14="http://schemas.microsoft.com/office/powerpoint/2010/main" val="68316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Раевский Н.Н.</a:t>
            </a:r>
            <a:endParaRPr lang="ru-RU" dirty="0"/>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55776" y="1340768"/>
            <a:ext cx="4029456" cy="4029456"/>
          </a:xfrm>
        </p:spPr>
      </p:pic>
    </p:spTree>
    <p:extLst>
      <p:ext uri="{BB962C8B-B14F-4D97-AF65-F5344CB8AC3E}">
        <p14:creationId xmlns:p14="http://schemas.microsoft.com/office/powerpoint/2010/main" val="297106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9512" y="116632"/>
            <a:ext cx="8748971" cy="6336704"/>
          </a:xfrm>
        </p:spPr>
      </p:pic>
    </p:spTree>
    <p:extLst>
      <p:ext uri="{BB962C8B-B14F-4D97-AF65-F5344CB8AC3E}">
        <p14:creationId xmlns:p14="http://schemas.microsoft.com/office/powerpoint/2010/main" val="3135367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fontScale="92500" lnSpcReduction="20000"/>
          </a:bodyPr>
          <a:lstStyle/>
          <a:p>
            <a:pPr marL="274320" lvl="1"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литературе встречаются самые разноречивые факты о потерях сторон, спорным является до сих пор и вопрос о победителе. В этой связи необходимо отметить, что </a:t>
            </a:r>
            <a:r>
              <a:rPr lang="ru-RU" b="1" dirty="0">
                <a:latin typeface="Times New Roman" panose="02020603050405020304" pitchFamily="18" charset="0"/>
                <a:cs typeface="Times New Roman" panose="02020603050405020304" pitchFamily="18" charset="0"/>
              </a:rPr>
              <a:t>ни один из противников не решил поставленных перед собой задач</a:t>
            </a:r>
            <a:r>
              <a:rPr lang="ru-RU" dirty="0">
                <a:latin typeface="Times New Roman" panose="02020603050405020304" pitchFamily="18" charset="0"/>
                <a:cs typeface="Times New Roman" panose="02020603050405020304" pitchFamily="18" charset="0"/>
              </a:rPr>
              <a:t>: Наполеон не сумел разгромить русскую армию, Кутузов - защитить Москву. </a:t>
            </a:r>
            <a:r>
              <a:rPr lang="ru-RU" dirty="0" smtClean="0">
                <a:latin typeface="Times New Roman" panose="02020603050405020304" pitchFamily="18" charset="0"/>
                <a:cs typeface="Times New Roman" panose="02020603050405020304" pitchFamily="18" charset="0"/>
              </a:rPr>
              <a:t>	</a:t>
            </a:r>
          </a:p>
          <a:p>
            <a:pPr marL="274320" lvl="1"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Однако </a:t>
            </a:r>
            <a:r>
              <a:rPr lang="ru-RU" dirty="0">
                <a:latin typeface="Times New Roman" panose="02020603050405020304" pitchFamily="18" charset="0"/>
                <a:cs typeface="Times New Roman" panose="02020603050405020304" pitchFamily="18" charset="0"/>
              </a:rPr>
              <a:t>огромные усилия, предпринятые французской армией, оказались, в конце концов, бесплодными. Бородино принесло Наполеону горькое разочарование - исход этой битвы нисколько не напоминал ни Аустерлиц, ни Иену, ни </a:t>
            </a:r>
            <a:r>
              <a:rPr lang="ru-RU" dirty="0" err="1">
                <a:latin typeface="Times New Roman" panose="02020603050405020304" pitchFamily="18" charset="0"/>
                <a:cs typeface="Times New Roman" panose="02020603050405020304" pitchFamily="18" charset="0"/>
              </a:rPr>
              <a:t>Фридланд</a:t>
            </a:r>
            <a:r>
              <a:rPr lang="ru-RU" dirty="0">
                <a:latin typeface="Times New Roman" panose="02020603050405020304" pitchFamily="18" charset="0"/>
                <a:cs typeface="Times New Roman" panose="02020603050405020304" pitchFamily="18" charset="0"/>
              </a:rPr>
              <a:t>. Обескровленная французская армия была не в силах преследовать противника. Русская же армия, воюя на своей территории, за короткий срок смогла восстановить численность своих рядов. </a:t>
            </a:r>
            <a:endParaRPr lang="ru-RU" dirty="0" smtClean="0">
              <a:latin typeface="Times New Roman" panose="02020603050405020304" pitchFamily="18" charset="0"/>
              <a:cs typeface="Times New Roman" panose="02020603050405020304" pitchFamily="18" charset="0"/>
            </a:endParaRPr>
          </a:p>
          <a:p>
            <a:pPr marL="274320" lvl="1" indent="0">
              <a:buNone/>
            </a:pPr>
            <a:r>
              <a:rPr lang="ru-RU" dirty="0" smtClean="0">
                <a:latin typeface="Times New Roman" panose="02020603050405020304" pitchFamily="18" charset="0"/>
                <a:cs typeface="Times New Roman" panose="02020603050405020304" pitchFamily="18" charset="0"/>
              </a:rPr>
              <a:t>Поэтому </a:t>
            </a:r>
            <a:r>
              <a:rPr lang="ru-RU" dirty="0">
                <a:latin typeface="Times New Roman" panose="02020603050405020304" pitchFamily="18" charset="0"/>
                <a:cs typeface="Times New Roman" panose="02020603050405020304" pitchFamily="18" charset="0"/>
              </a:rPr>
              <a:t>в оценке этого сражения точнее всего был сам Наполеон, сказав: </a:t>
            </a:r>
            <a:r>
              <a:rPr lang="ru-RU" b="1" dirty="0">
                <a:latin typeface="Times New Roman" panose="02020603050405020304" pitchFamily="18" charset="0"/>
                <a:cs typeface="Times New Roman" panose="02020603050405020304" pitchFamily="18" charset="0"/>
              </a:rPr>
              <a:t>«Из всех моих сражений самое ужасное то, которое я дал под Москвой. Французы в нем показали себя достойными одержать победу. А русские стяжали славу быть непобежденными».</a:t>
            </a:r>
          </a:p>
          <a:p>
            <a:endParaRPr lang="ru-RU" dirty="0"/>
          </a:p>
        </p:txBody>
      </p:sp>
    </p:spTree>
    <p:extLst>
      <p:ext uri="{BB962C8B-B14F-4D97-AF65-F5344CB8AC3E}">
        <p14:creationId xmlns:p14="http://schemas.microsoft.com/office/powerpoint/2010/main" val="2737042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Кутузов М.И.</a:t>
            </a:r>
            <a:endParaRPr lang="ru-RU" dirty="0"/>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483768" y="1268760"/>
            <a:ext cx="4104456" cy="5053612"/>
          </a:xfrm>
        </p:spPr>
      </p:pic>
    </p:spTree>
    <p:extLst>
      <p:ext uri="{BB962C8B-B14F-4D97-AF65-F5344CB8AC3E}">
        <p14:creationId xmlns:p14="http://schemas.microsoft.com/office/powerpoint/2010/main" val="137990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35696" y="0"/>
            <a:ext cx="5616624" cy="6849542"/>
          </a:xfrm>
        </p:spPr>
      </p:pic>
    </p:spTree>
    <p:extLst>
      <p:ext uri="{BB962C8B-B14F-4D97-AF65-F5344CB8AC3E}">
        <p14:creationId xmlns:p14="http://schemas.microsoft.com/office/powerpoint/2010/main" val="1321279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65020" y="0"/>
            <a:ext cx="6089430" cy="6858000"/>
          </a:xfrm>
        </p:spPr>
      </p:pic>
    </p:spTree>
    <p:extLst>
      <p:ext uri="{BB962C8B-B14F-4D97-AF65-F5344CB8AC3E}">
        <p14:creationId xmlns:p14="http://schemas.microsoft.com/office/powerpoint/2010/main" val="364533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19672" y="404664"/>
            <a:ext cx="5554127" cy="6093296"/>
          </a:xfrm>
        </p:spPr>
      </p:pic>
    </p:spTree>
    <p:extLst>
      <p:ext uri="{BB962C8B-B14F-4D97-AF65-F5344CB8AC3E}">
        <p14:creationId xmlns:p14="http://schemas.microsoft.com/office/powerpoint/2010/main" val="202256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260648"/>
            <a:ext cx="8229600" cy="5896312"/>
          </a:xfrm>
        </p:spPr>
        <p:txBody>
          <a:bodyPr/>
          <a:lstStyle/>
          <a:p>
            <a:r>
              <a:rPr lang="ru-RU" dirty="0"/>
              <a:t>— Скажи-ка, дядя, ведь не даром</a:t>
            </a:r>
            <a:br>
              <a:rPr lang="ru-RU" dirty="0"/>
            </a:br>
            <a:r>
              <a:rPr lang="ru-RU" dirty="0"/>
              <a:t>Москва, спаленная пожаром,</a:t>
            </a:r>
            <a:br>
              <a:rPr lang="ru-RU" dirty="0"/>
            </a:br>
            <a:r>
              <a:rPr lang="ru-RU" dirty="0"/>
              <a:t>Французу отдана?</a:t>
            </a:r>
            <a:br>
              <a:rPr lang="ru-RU" dirty="0"/>
            </a:br>
            <a:r>
              <a:rPr lang="ru-RU" dirty="0"/>
              <a:t>Ведь были ж схватки боевые,</a:t>
            </a:r>
            <a:br>
              <a:rPr lang="ru-RU" dirty="0"/>
            </a:br>
            <a:r>
              <a:rPr lang="ru-RU" dirty="0"/>
              <a:t>Да, говорят, еще какие!</a:t>
            </a:r>
            <a:br>
              <a:rPr lang="ru-RU" dirty="0"/>
            </a:br>
            <a:r>
              <a:rPr lang="ru-RU" dirty="0"/>
              <a:t>Недаром помнит вся Россия</a:t>
            </a:r>
            <a:br>
              <a:rPr lang="ru-RU" dirty="0"/>
            </a:br>
            <a:r>
              <a:rPr lang="ru-RU" dirty="0"/>
              <a:t>Про день Бородина</a:t>
            </a:r>
            <a:r>
              <a:rPr lang="ru-RU" dirty="0" smtClean="0"/>
              <a:t>!...</a:t>
            </a:r>
          </a:p>
          <a:p>
            <a:r>
              <a:rPr lang="ru-RU" dirty="0"/>
              <a:t>Да, были люди в наше время,</a:t>
            </a:r>
            <a:br>
              <a:rPr lang="ru-RU" dirty="0"/>
            </a:br>
            <a:r>
              <a:rPr lang="ru-RU" dirty="0"/>
              <a:t>Могучее, лихое племя:</a:t>
            </a:r>
            <a:br>
              <a:rPr lang="ru-RU" dirty="0"/>
            </a:br>
            <a:r>
              <a:rPr lang="ru-RU" dirty="0"/>
              <a:t>Богатыри — не вы.</a:t>
            </a:r>
            <a:br>
              <a:rPr lang="ru-RU" dirty="0"/>
            </a:br>
            <a:r>
              <a:rPr lang="ru-RU" dirty="0"/>
              <a:t>Плохая им досталась доля:</a:t>
            </a:r>
            <a:br>
              <a:rPr lang="ru-RU" dirty="0"/>
            </a:br>
            <a:r>
              <a:rPr lang="ru-RU" dirty="0"/>
              <a:t>Немногие вернулись с поля.</a:t>
            </a:r>
            <a:br>
              <a:rPr lang="ru-RU" dirty="0"/>
            </a:br>
            <a:r>
              <a:rPr lang="ru-RU" dirty="0"/>
              <a:t>Когда б на то не божья воля,</a:t>
            </a:r>
            <a:br>
              <a:rPr lang="ru-RU" dirty="0"/>
            </a:br>
            <a:r>
              <a:rPr lang="ru-RU" dirty="0"/>
              <a:t>Не отдали б Москвы!</a:t>
            </a:r>
            <a:endParaRPr lang="ru-RU" dirty="0" smtClean="0"/>
          </a:p>
          <a:p>
            <a:endParaRPr lang="ru-RU" dirty="0"/>
          </a:p>
        </p:txBody>
      </p:sp>
    </p:spTree>
    <p:extLst>
      <p:ext uri="{BB962C8B-B14F-4D97-AF65-F5344CB8AC3E}">
        <p14:creationId xmlns:p14="http://schemas.microsoft.com/office/powerpoint/2010/main" val="1557294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Тема урока: «Отечественная война 1812 г».</a:t>
            </a:r>
            <a:endParaRPr lang="ru-RU" dirty="0"/>
          </a:p>
        </p:txBody>
      </p:sp>
      <p:sp>
        <p:nvSpPr>
          <p:cNvPr id="3" name="Объект 2"/>
          <p:cNvSpPr>
            <a:spLocks noGrp="1"/>
          </p:cNvSpPr>
          <p:nvPr>
            <p:ph sz="quarter" idx="1"/>
          </p:nvPr>
        </p:nvSpPr>
        <p:spPr>
          <a:xfrm>
            <a:off x="457200" y="1340768"/>
            <a:ext cx="8229600" cy="4816192"/>
          </a:xfrm>
        </p:spPr>
        <p:txBody>
          <a:bodyPr/>
          <a:lstStyle/>
          <a:p>
            <a:r>
              <a:rPr lang="ru-RU" dirty="0" smtClean="0"/>
              <a:t>Цель урока: изучить основные битвы войны. </a:t>
            </a:r>
          </a:p>
          <a:p>
            <a:endParaRPr lang="ru-RU" dirty="0"/>
          </a:p>
          <a:p>
            <a:endParaRPr lang="ru-RU" dirty="0" smtClean="0"/>
          </a:p>
          <a:p>
            <a:endParaRPr lang="ru-RU" dirty="0" smtClean="0"/>
          </a:p>
          <a:p>
            <a:r>
              <a:rPr lang="ru-RU" dirty="0" smtClean="0"/>
              <a:t>Главный вопрос урока: </a:t>
            </a:r>
            <a:r>
              <a:rPr lang="ru-RU" b="1" i="1" dirty="0" smtClean="0"/>
              <a:t>Каково значение Отечественной войны 1812 г. в истории России? </a:t>
            </a:r>
            <a:endParaRPr lang="ru-RU" b="1" i="1" dirty="0"/>
          </a:p>
        </p:txBody>
      </p:sp>
    </p:spTree>
    <p:extLst>
      <p:ext uri="{BB962C8B-B14F-4D97-AF65-F5344CB8AC3E}">
        <p14:creationId xmlns:p14="http://schemas.microsoft.com/office/powerpoint/2010/main" val="2189665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3" name="Объект 2"/>
          <p:cNvSpPr>
            <a:spLocks noGrp="1"/>
          </p:cNvSpPr>
          <p:nvPr>
            <p:ph sz="quarter" idx="1"/>
          </p:nvPr>
        </p:nvSpPr>
        <p:spPr/>
        <p:txBody>
          <a:bodyPr>
            <a:normAutofit/>
          </a:bodyPr>
          <a:lstStyle/>
          <a:p>
            <a:r>
              <a:rPr lang="ru-RU" b="1" dirty="0" smtClean="0"/>
              <a:t>В политической и </a:t>
            </a:r>
            <a:r>
              <a:rPr lang="ru-RU" b="1" dirty="0" err="1" smtClean="0"/>
              <a:t>торгово</a:t>
            </a:r>
            <a:r>
              <a:rPr lang="ru-RU" b="1" dirty="0" smtClean="0"/>
              <a:t> – экономической сферах</a:t>
            </a:r>
            <a:r>
              <a:rPr lang="ru-RU" dirty="0" smtClean="0"/>
              <a:t>: ущерб внешней торговле России, нанесенный континентентальной блокадой, постепенно привел к отказу от нее.</a:t>
            </a:r>
          </a:p>
          <a:p>
            <a:r>
              <a:rPr lang="ru-RU" b="1" dirty="0" smtClean="0"/>
              <a:t>В династической сфере: </a:t>
            </a:r>
            <a:r>
              <a:rPr lang="ru-RU" dirty="0" smtClean="0"/>
              <a:t>неудачная попытка Наполеона свататься к Анне Павловне – сестре Александра </a:t>
            </a:r>
            <a:r>
              <a:rPr lang="en-US" dirty="0" smtClean="0"/>
              <a:t>I</a:t>
            </a:r>
            <a:endParaRPr lang="ru-RU" dirty="0" smtClean="0"/>
          </a:p>
          <a:p>
            <a:r>
              <a:rPr lang="ru-RU" b="1" dirty="0" smtClean="0"/>
              <a:t>В польском вопросе: </a:t>
            </a:r>
            <a:r>
              <a:rPr lang="ru-RU" dirty="0" smtClean="0"/>
              <a:t>Наполеон поддержал стремление поляков к независимости, что не устраивало Россию</a:t>
            </a:r>
          </a:p>
          <a:p>
            <a:endParaRPr lang="ru-RU" dirty="0"/>
          </a:p>
        </p:txBody>
      </p:sp>
    </p:spTree>
    <p:extLst>
      <p:ext uri="{BB962C8B-B14F-4D97-AF65-F5344CB8AC3E}">
        <p14:creationId xmlns:p14="http://schemas.microsoft.com/office/powerpoint/2010/main" val="338958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Планы сторон</a:t>
            </a:r>
            <a:endParaRPr lang="ru-RU" dirty="0"/>
          </a:p>
        </p:txBody>
      </p:sp>
      <p:sp>
        <p:nvSpPr>
          <p:cNvPr id="3" name="Объект 2"/>
          <p:cNvSpPr>
            <a:spLocks noGrp="1"/>
          </p:cNvSpPr>
          <p:nvPr>
            <p:ph sz="quarter" idx="1"/>
          </p:nvPr>
        </p:nvSpPr>
        <p:spPr/>
        <p:txBody>
          <a:bodyPr/>
          <a:lstStyle/>
          <a:p>
            <a:r>
              <a:rPr lang="ru-RU" b="1" dirty="0" smtClean="0"/>
              <a:t>Россия: </a:t>
            </a:r>
            <a:r>
              <a:rPr lang="ru-RU" dirty="0"/>
              <a:t>о</a:t>
            </a:r>
            <a:r>
              <a:rPr lang="ru-RU" dirty="0" smtClean="0"/>
              <a:t>тказ от генеральных сражений в начальный период войны, сохранение армии и затягивание французов вглубь российской территории. Это должно было привести к ослаблению военного потенциала армии Наполеона и в конечном итоге к поражению. </a:t>
            </a:r>
          </a:p>
          <a:p>
            <a:r>
              <a:rPr lang="ru-RU" b="1" dirty="0" smtClean="0"/>
              <a:t>Франция: </a:t>
            </a:r>
            <a:r>
              <a:rPr lang="ru-RU" dirty="0" smtClean="0"/>
              <a:t>цель – не захват и порабощение России, а разгром основных сил русских войск в ходе кратковременной компании и заключение нового, более жестокого, чем тильзитский, мирного договора, который бы обязывал Россию следовать в интересах французской политики. </a:t>
            </a:r>
            <a:endParaRPr lang="ru-RU" dirty="0"/>
          </a:p>
        </p:txBody>
      </p:sp>
    </p:spTree>
    <p:extLst>
      <p:ext uri="{BB962C8B-B14F-4D97-AF65-F5344CB8AC3E}">
        <p14:creationId xmlns:p14="http://schemas.microsoft.com/office/powerpoint/2010/main" val="647118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0"/>
            <a:ext cx="6552728" cy="6858000"/>
          </a:xfrm>
          <a:prstGeom prst="rect">
            <a:avLst/>
          </a:prstGeom>
        </p:spPr>
      </p:pic>
    </p:spTree>
    <p:extLst>
      <p:ext uri="{BB962C8B-B14F-4D97-AF65-F5344CB8AC3E}">
        <p14:creationId xmlns:p14="http://schemas.microsoft.com/office/powerpoint/2010/main" val="3484516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работы в группе</a:t>
            </a:r>
            <a:endParaRPr lang="ru-RU" dirty="0"/>
          </a:p>
        </p:txBody>
      </p:sp>
      <p:sp>
        <p:nvSpPr>
          <p:cNvPr id="3" name="Объект 2"/>
          <p:cNvSpPr>
            <a:spLocks noGrp="1"/>
          </p:cNvSpPr>
          <p:nvPr>
            <p:ph sz="quarter" idx="1"/>
          </p:nvPr>
        </p:nvSpPr>
        <p:spPr/>
        <p:txBody>
          <a:bodyPr/>
          <a:lstStyle/>
          <a:p>
            <a:r>
              <a:rPr lang="ru-RU" dirty="0" smtClean="0"/>
              <a:t>Рассказать материал;</a:t>
            </a:r>
          </a:p>
          <a:p>
            <a:r>
              <a:rPr lang="ru-RU" dirty="0" smtClean="0"/>
              <a:t>Уметь работать с картой; </a:t>
            </a:r>
          </a:p>
          <a:p>
            <a:endParaRPr lang="ru-RU" dirty="0" smtClean="0"/>
          </a:p>
          <a:p>
            <a:endParaRPr lang="ru-RU" dirty="0"/>
          </a:p>
        </p:txBody>
      </p:sp>
    </p:spTree>
    <p:extLst>
      <p:ext uri="{BB962C8B-B14F-4D97-AF65-F5344CB8AC3E}">
        <p14:creationId xmlns:p14="http://schemas.microsoft.com/office/powerpoint/2010/main" val="415076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260648"/>
            <a:ext cx="4987403" cy="2808312"/>
          </a:xfrm>
        </p:spPr>
      </p:pic>
      <p:sp>
        <p:nvSpPr>
          <p:cNvPr id="5" name="TextBox 4"/>
          <p:cNvSpPr txBox="1"/>
          <p:nvPr/>
        </p:nvSpPr>
        <p:spPr>
          <a:xfrm>
            <a:off x="6372200" y="1268760"/>
            <a:ext cx="2448272" cy="369332"/>
          </a:xfrm>
          <a:prstGeom prst="rect">
            <a:avLst/>
          </a:prstGeom>
          <a:noFill/>
        </p:spPr>
        <p:txBody>
          <a:bodyPr wrap="square" rtlCol="0">
            <a:spAutoFit/>
          </a:bodyPr>
          <a:lstStyle/>
          <a:p>
            <a:r>
              <a:rPr lang="ru-RU" dirty="0" smtClean="0"/>
              <a:t>Багратион П.И.</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574" y="2048810"/>
            <a:ext cx="3640914" cy="4476534"/>
          </a:xfrm>
          <a:prstGeom prst="rect">
            <a:avLst/>
          </a:prstGeom>
        </p:spPr>
      </p:pic>
      <p:sp>
        <p:nvSpPr>
          <p:cNvPr id="7" name="TextBox 6"/>
          <p:cNvSpPr txBox="1"/>
          <p:nvPr/>
        </p:nvSpPr>
        <p:spPr>
          <a:xfrm>
            <a:off x="2555776" y="4509120"/>
            <a:ext cx="2304256" cy="369332"/>
          </a:xfrm>
          <a:prstGeom prst="rect">
            <a:avLst/>
          </a:prstGeom>
          <a:noFill/>
        </p:spPr>
        <p:txBody>
          <a:bodyPr wrap="square" rtlCol="0">
            <a:spAutoFit/>
          </a:bodyPr>
          <a:lstStyle/>
          <a:p>
            <a:r>
              <a:rPr lang="ru-RU" dirty="0" smtClean="0"/>
              <a:t>Барклай- де -Толли</a:t>
            </a:r>
            <a:endParaRPr lang="ru-RU" dirty="0"/>
          </a:p>
        </p:txBody>
      </p:sp>
    </p:spTree>
    <p:extLst>
      <p:ext uri="{BB962C8B-B14F-4D97-AF65-F5344CB8AC3E}">
        <p14:creationId xmlns:p14="http://schemas.microsoft.com/office/powerpoint/2010/main" val="421636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Смоленское сражение</a:t>
            </a:r>
            <a:endParaRPr lang="ru-RU" dirty="0"/>
          </a:p>
        </p:txBody>
      </p:sp>
      <p:sp>
        <p:nvSpPr>
          <p:cNvPr id="3" name="Объект 2"/>
          <p:cNvSpPr>
            <a:spLocks noGrp="1"/>
          </p:cNvSpPr>
          <p:nvPr>
            <p:ph sz="quarter" idx="1"/>
          </p:nvPr>
        </p:nvSpPr>
        <p:spPr>
          <a:xfrm>
            <a:off x="457200" y="1219200"/>
            <a:ext cx="8363272" cy="5162128"/>
          </a:xfrm>
        </p:spPr>
        <p:txBody>
          <a:bodyPr>
            <a:normAutofit fontScale="77500" lnSpcReduction="20000"/>
          </a:bodyPr>
          <a:lstStyle/>
          <a:p>
            <a:pPr marL="0" indent="0" algn="just">
              <a:buNone/>
            </a:pPr>
            <a:r>
              <a:rPr lang="ru-RU" b="1" i="1" dirty="0">
                <a:latin typeface="Times New Roman" panose="02020603050405020304" pitchFamily="18" charset="0"/>
                <a:cs typeface="Times New Roman" panose="02020603050405020304" pitchFamily="18" charset="0"/>
              </a:rPr>
              <a:t>ИЗ РАПОРТА КНЯЗЯ БАГРАТИОНА</a:t>
            </a:r>
            <a:endParaRPr lang="ru-RU" b="1"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ВОЕННОМУ МИНИСТРУ ГЕНЕРАЛУ БАРКЛАЮ ДЕ ТОЛЛИ</a:t>
            </a:r>
          </a:p>
          <a:p>
            <a:pPr marL="0" indent="0" algn="just">
              <a:buNone/>
            </a:pPr>
            <a:r>
              <a:rPr lang="ru-RU" dirty="0">
                <a:latin typeface="Times New Roman" panose="02020603050405020304" pitchFamily="18" charset="0"/>
                <a:cs typeface="Times New Roman" panose="02020603050405020304" pitchFamily="18" charset="0"/>
              </a:rPr>
              <a:t>(22 июля 1812 года)</a:t>
            </a:r>
          </a:p>
          <a:p>
            <a:pPr marL="0" indent="0" algn="just">
              <a:buNone/>
            </a:pP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Наконец </a:t>
            </a:r>
            <a:r>
              <a:rPr lang="ru-RU" dirty="0">
                <a:latin typeface="Times New Roman" panose="02020603050405020304" pitchFamily="18" charset="0"/>
                <a:cs typeface="Times New Roman" panose="02020603050405020304" pitchFamily="18" charset="0"/>
              </a:rPr>
              <a:t>соединением обеих армий совершили мы желание России и достигли предназначенной нам государем императором цели. Собрав столь знатное количество отборных войск, получили мы над неприятелем ту поверхность, которую имел он над разделенными нашими армиями; наше дело пользоваться сей минутой и с превосходными силами напасть на центр и разбить его войска в то время, когда он, быв рассеян форсированными маршами и отделен ото всех своих способов, не успел еще собраться, - идти на него теперь; полагаю я идти почти наверное. Вся армия и вся Россия сего требуют, и так, приняв все ремеслу нашему сродные предосторожности, я покорнейше прошу ваше превосходительство, невзирая на пустые движения неприятеля, идти решительно на центр, где мы найдем, конечно, самые большие  его силы, но зато ударом сим разрешим судьбу нашу, которая частыми движениями на левый и правый его фланг тем не менее может быть разрешена, что он после неудачи имеет всегда пункт, куда собрать рассеянные свои войска.</a:t>
            </a:r>
          </a:p>
          <a:p>
            <a:endParaRPr lang="ru-RU" dirty="0"/>
          </a:p>
        </p:txBody>
      </p:sp>
    </p:spTree>
    <p:extLst>
      <p:ext uri="{BB962C8B-B14F-4D97-AF65-F5344CB8AC3E}">
        <p14:creationId xmlns:p14="http://schemas.microsoft.com/office/powerpoint/2010/main" val="3887327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128</TotalTime>
  <Words>331</Words>
  <Application>Microsoft Office PowerPoint</Application>
  <PresentationFormat>Экран (4:3)</PresentationFormat>
  <Paragraphs>46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Начальная</vt:lpstr>
      <vt:lpstr>Презентация PowerPoint</vt:lpstr>
      <vt:lpstr>Презентация PowerPoint</vt:lpstr>
      <vt:lpstr>Тема урока: «Отечественная война 1812 г».</vt:lpstr>
      <vt:lpstr>Причины войны</vt:lpstr>
      <vt:lpstr>Планы сторон</vt:lpstr>
      <vt:lpstr>Презентация PowerPoint</vt:lpstr>
      <vt:lpstr>Критерии работы в группе</vt:lpstr>
      <vt:lpstr>Презентация PowerPoint</vt:lpstr>
      <vt:lpstr>Смоленское сражение</vt:lpstr>
      <vt:lpstr>Раевский Н.Н.</vt:lpstr>
      <vt:lpstr>Презентация PowerPoint</vt:lpstr>
      <vt:lpstr>Презентация PowerPoint</vt:lpstr>
      <vt:lpstr>Кутузов М.И.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cp:revision>
  <dcterms:created xsi:type="dcterms:W3CDTF">2019-02-20T14:35:32Z</dcterms:created>
  <dcterms:modified xsi:type="dcterms:W3CDTF">2019-02-21T05:15:46Z</dcterms:modified>
</cp:coreProperties>
</file>