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6" r:id="rId3"/>
    <p:sldId id="267" r:id="rId4"/>
    <p:sldId id="263" r:id="rId5"/>
    <p:sldId id="268" r:id="rId6"/>
    <p:sldId id="264" r:id="rId7"/>
    <p:sldId id="270" r:id="rId8"/>
    <p:sldId id="269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64" autoAdjust="0"/>
  </p:normalViewPr>
  <p:slideViewPr>
    <p:cSldViewPr>
      <p:cViewPr>
        <p:scale>
          <a:sx n="80" d="100"/>
          <a:sy n="80" d="100"/>
        </p:scale>
        <p:origin x="-510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7B266-DA17-46B7-AF5C-D4C38F1961CA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A6D56-056F-4AF0-B5A3-994E4A5B6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жизни современного  общества   применимы не столько знания, сколько  компетенции, которые формируются  из полученных знаний и умений. Нужны образовательные  технологии, которые  готовят  любого ученика  к самостоятельному овладению  важной информацией  и   предоставляют возможность  получать практический опыт. Лучше всего с этой задачей справляется  технология модульного обучения.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A6D56-056F-4AF0-B5A3-994E4A5B636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Характерные особенности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Содержание обучения представлено в законченных самостоятельных информационных блоках – модулях;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дидактическая цель формируется для обучающихся и содержит в себе указание не только на объем изучаемого содержания, но и на уровень его усвоения;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модули позволяют перевести обучение на </a:t>
            </a:r>
            <a:r>
              <a:rPr lang="ru-RU" dirty="0" err="1" smtClean="0"/>
              <a:t>субъект-субъектную</a:t>
            </a:r>
            <a:r>
              <a:rPr lang="ru-RU" dirty="0" smtClean="0"/>
              <a:t> основу;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обучающийся большую часть времени работает самостоятельно и учится планированию, организации, самоконтролю и оценке (адекватной самооценке) своих действий и деятельности в целом;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наличие модулей позволяет преподавателю индивидуализировать работу с конкретным обучаемым, используя консультирование.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A6D56-056F-4AF0-B5A3-994E4A5B636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Актуальность модульного обучения заключается в том, что школьники самостоятельно могут работать с предложенной им программой, включающей в себя целевую программу действий. При помощи модульной технологии достигается личностно- ориентированное обучение, предполагающее общую установку.  Учитель, работающий по данной  системе, заботится о том, чтобы  все его ученики были  способны полностью усвоить учебный материал;  его задача – правильно  построить учебный процесс,  обеспечить детям  такую возможность. Ученики самостоятельно  изучают материал, а учитель осуществляет мотивационное управление этим учением: мотивирует, координирует, консультирует и контролирует.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A6D56-056F-4AF0-B5A3-994E4A5B636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Составление модуля занятия</a:t>
            </a:r>
          </a:p>
          <a:p>
            <a:r>
              <a:rPr lang="ru-RU" b="1" dirty="0" smtClean="0"/>
              <a:t>определение и формулировка цели урока и конечных результатов обучения</a:t>
            </a:r>
          </a:p>
          <a:p>
            <a:r>
              <a:rPr lang="ru-RU" b="1" dirty="0" smtClean="0"/>
              <a:t>подбор необходимого фактического материала</a:t>
            </a:r>
          </a:p>
          <a:p>
            <a:r>
              <a:rPr lang="ru-RU" b="1" dirty="0" smtClean="0"/>
              <a:t>отбор методов и форм преподавания и контроля</a:t>
            </a:r>
          </a:p>
          <a:p>
            <a:r>
              <a:rPr lang="ru-RU" b="1" dirty="0" smtClean="0"/>
              <a:t>определение способов учебной деятельности учащихся</a:t>
            </a:r>
          </a:p>
          <a:p>
            <a:r>
              <a:rPr lang="ru-RU" b="1" dirty="0" smtClean="0"/>
              <a:t>разбивка учебного содержания на отдельные логически завершённые учебные элементы (УЭ) </a:t>
            </a:r>
          </a:p>
          <a:p>
            <a:r>
              <a:rPr lang="ru-RU" b="1" dirty="0" smtClean="0"/>
              <a:t>составление модуля данного урока;</a:t>
            </a:r>
          </a:p>
          <a:p>
            <a:r>
              <a:rPr lang="ru-RU" b="1" dirty="0" smtClean="0"/>
              <a:t>подготовка необходимого количества копий текста урока (для каждого учащегося).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дает модульное обучение? Главное – это то, что ученик работает самостоятельно в свойственном ему темпе, здесь представляются возможности получить консультацию  учителя, помощь  товарища. Более глубоко осознать содержание, все время себя контролировать. Каждый ребенок включается в активную познавательную деятельность, работает с дифференцированной программой.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A6D56-056F-4AF0-B5A3-994E4A5B636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Пример технологической карты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Раздел: Лексика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Тема: «Фразеологизмы, их признаки и значение»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Количество часов: 2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Цель: Уметь определять и использовать фразеологизмы в речи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Учащиеся должны знать: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Осознать основные понятия фразеологии.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Опознавать фразеологические обороты по их признакам.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Различать свободные сочетания слов и фразеологизмы.</a:t>
            </a:r>
          </a:p>
          <a:p>
            <a:pPr lvl="0"/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Учитель может предложить конспект определенных статей, страниц учебника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Уметь: Подбираем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задания  либо из учебника, либо формулируем творческие задания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Объяснять лексическое значение слов и фразеологизмов разными способами (описание, краткое толкование, подбор синонимов, антонимов, однокоренных слов);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Пользоваться  толковыми словарями для определения и уточнения лексического значения  слова, словарями фразеологизмов;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Употреблять слова в соответствии с их лексическим значением, а также с условиями и задачами общения.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Формируемая область понимания: Деформированный текст,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работаем с лингвистическим материалом, с терминами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Фразеологизм, фразеологический оборот, свободные сочетания слов.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Общеучебные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специальные умения и навыки: можно предложить небольшую проектную работу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Описание, сравнение, умение приводить примеры,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Умение пользоваться словарями, определять лексическое значение фразеологизмов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Форма контроля также на усмотрение учителя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Самоконтроль, взаимоконтроль, экспортный контроль тестовые задания.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Модульная организация учебного материала помогает построить дифференцированную работу с учащимися.  Можно разработать систему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разноуровневых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заданий для уроков   русского языка по темам и блокам: уровень 1– прочитать, запомнить, пересказать, написать, вставляя буквы и знаки препинания; уровень 2– ответить на проблемные вопросы, придумать их самим учащимся, выполнить усложнённые задания по русскому языку; уровень 3 – выполнить творческое задание. Применение таких форм работы позволяет стабилизировать и улучшить успеваемость и качество обучения в неуспешном классе.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A6D56-056F-4AF0-B5A3-994E4A5B636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Практика использования модульного обучения показала, что: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    она, эффективна как при изучении нового материала, так и при повторении изученного;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     применима в группах и при индивидуальном обучении;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     позволяет свести к минимуму репродуктивную деятельность учащихся, обеспечить качественное усвоение материала на требуемом стандартом уровне и в соответствии с индивидуальными способностями и темпом обучения ученика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A6D56-056F-4AF0-B5A3-994E4A5B636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4FDF9-2F8F-43FB-ABB8-BBF0BC681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8E26-18D9-42D0-BE1B-79705AEBB15F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8D0E-13DF-412C-979A-25C379F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&#1042;&#1080;&#1076;&#1099;%20&#1087;&#1088;&#1086;&#1074;&#1086;&#1076;&#1086;&#1082;-&#1055;.oms" TargetMode="External"/><Relationship Id="rId7" Type="http://schemas.openxmlformats.org/officeDocument/2006/relationships/hyperlink" Target="&#1069;&#1090;&#1072;&#1087;&#1099;%20&#1087;&#1086;&#1076;&#1075;&#1086;&#1090;&#1086;&#1074;&#1082;&#1080;%20&#1087;&#1088;&#1086;&#1074;&#1086;&#1076;&#1086;&#1074;.om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&#1069;&#1083;&#1077;&#1082;&#1090;&#1088;&#1080;&#1095;&#1077;&#1089;&#1082;&#1080;&#1077;%20&#1087;&#1088;&#1086;&#1074;&#1086;&#1076;&#1082;&#1080;.oms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0" y="40466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0" y="256490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0" y="472514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/>
          <p:cNvSpPr/>
          <p:nvPr/>
        </p:nvSpPr>
        <p:spPr>
          <a:xfrm>
            <a:off x="2195736" y="-675456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2195736" y="148478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2195736" y="364502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4355976" y="40466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4355976" y="256490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6444208" y="148478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6444208" y="364502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4355976" y="472514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>
            <a:off x="2195736" y="5791572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>
            <a:off x="6444208" y="-675456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6444208" y="5791572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-2196752" y="-603448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-2196752" y="5791572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-2196752" y="148478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-2196752" y="364502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8604448" y="40466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8604448" y="256490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8604448" y="472514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0" y="-1683568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4283968" y="-1755576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8604448" y="-1755576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1043608" y="2204864"/>
            <a:ext cx="70545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Технология</a:t>
            </a:r>
            <a:br>
              <a:rPr kumimoji="0" lang="ru-RU" sz="7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7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модульного </a:t>
            </a:r>
            <a:br>
              <a:rPr kumimoji="0" lang="ru-RU" sz="7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7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обучения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Технология </a:t>
            </a:r>
            <a:r>
              <a:rPr lang="ru-RU" dirty="0"/>
              <a:t>модульного </a:t>
            </a:r>
            <a:r>
              <a:rPr lang="ru-RU" dirty="0" smtClean="0"/>
              <a:t>обучения позволяет </a:t>
            </a:r>
            <a:r>
              <a:rPr lang="ru-RU" dirty="0"/>
              <a:t>сформировать у учащихся регулятивные и коммуникативные универсальные действия. А овладение универсальными учебными действиями, в конечном счете, ведет к формированию способности успешно усваивать новые знания, умения и компетентности, включая самостоятельную организацию процесса усвоения. </a:t>
            </a:r>
          </a:p>
          <a:p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0" y="40466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0" y="256490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0" y="472514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2195736" y="-675456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2195736" y="148478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/>
          <p:cNvSpPr/>
          <p:nvPr/>
        </p:nvSpPr>
        <p:spPr>
          <a:xfrm>
            <a:off x="2195736" y="364502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4355976" y="40466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4355976" y="256490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6444208" y="148478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6444208" y="364502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4355976" y="472514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2195736" y="5791572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6444208" y="-675456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>
            <a:off x="6444208" y="5791572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>
            <a:off x="-2196752" y="-603448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-2196752" y="5791572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-2196752" y="148478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-2196752" y="364502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8604448" y="40466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8604448" y="256490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8604448" y="4725144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0" y="-1683568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4283968" y="-1755576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8604448" y="-1755576"/>
            <a:ext cx="2699792" cy="2132856"/>
          </a:xfrm>
          <a:prstGeom prst="hexag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00063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Модульное обучение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Такая организация процесса учения, при которой учащийся работает с учебной программой, составленной из модулей.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000250"/>
            <a:ext cx="8229600" cy="34591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Логически выделенная в учебной информации часть, имеющая цельность и законченность в какой-либо логике и сопровождаемая контролем усвоения.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</a:rPr>
              <a:t>Цель модульного 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Развитие самостоятельности учащихся, их умения работать с учётом индивидуальных способов проработки учебного материала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задача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Научить детей учиться, то есть овладеть рациональными способами отбора и получения информации, приемами учебной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Характерные особенности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Содержание обучения представлено в законченных самостоятельных информационных блоках – модулях;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дидактическая цель формируется для обучающихся и содержит в себе указание не только на объем изучаемого содержания, но и на уровень его усвоения;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модули позволяют перевести обучение на </a:t>
            </a:r>
            <a:r>
              <a:rPr lang="ru-RU" dirty="0" err="1" smtClean="0"/>
              <a:t>субъект-субъектную</a:t>
            </a:r>
            <a:r>
              <a:rPr lang="ru-RU" dirty="0" smtClean="0"/>
              <a:t> основу;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обучающийся большую часть времени работает самостоятельно и учится планированию, организации, самоконтролю и оценке (адекватной самооценке) своих действий и деятельности в целом; </a:t>
            </a:r>
          </a:p>
          <a:p>
            <a:pPr marL="571500" indent="-571500" algn="just">
              <a:lnSpc>
                <a:spcPct val="80000"/>
              </a:lnSpc>
            </a:pPr>
            <a:r>
              <a:rPr lang="ru-RU" dirty="0" smtClean="0"/>
              <a:t>наличие модулей позволяет преподавателю индивидуализировать работу с конкретным обучаемым, используя консультирование. </a:t>
            </a:r>
          </a:p>
          <a:p>
            <a:pPr marL="571500" indent="-571500" algn="just">
              <a:lnSpc>
                <a:spcPct val="80000"/>
              </a:lnSpc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571500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Структура модуля</a:t>
            </a:r>
          </a:p>
        </p:txBody>
      </p:sp>
      <p:pic>
        <p:nvPicPr>
          <p:cNvPr id="14339" name="Picture 3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1357313"/>
            <a:ext cx="23717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357313"/>
            <a:ext cx="27336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3929063"/>
            <a:ext cx="3810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7064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Модульная карта</a:t>
            </a:r>
          </a:p>
        </p:txBody>
      </p:sp>
      <p:graphicFrame>
        <p:nvGraphicFramePr>
          <p:cNvPr id="32827" name="Group 59"/>
          <p:cNvGraphicFramePr>
            <a:graphicFrameLocks noGrp="1"/>
          </p:cNvGraphicFramePr>
          <p:nvPr>
            <p:ph type="tbl" idx="1"/>
          </p:nvPr>
        </p:nvGraphicFramePr>
        <p:xfrm>
          <a:off x="179512" y="1196752"/>
          <a:ext cx="8784976" cy="4953325"/>
        </p:xfrm>
        <a:graphic>
          <a:graphicData uri="http://schemas.openxmlformats.org/drawingml/2006/table">
            <a:tbl>
              <a:tblPr/>
              <a:tblGrid>
                <a:gridCol w="2732150"/>
                <a:gridCol w="3765548"/>
                <a:gridCol w="2287278"/>
              </a:tblGrid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Номер учебного элемента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Учебный материал с указанием заданий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Рекомендации по выполнению заданий, 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УЭ – 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(обязательный)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Цели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УЭ - 1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УЭ –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УЭ –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(обязательный)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Итоги занятия с обязательной рефлексией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Индивидуальная оценочная карта.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8" y="1340768"/>
          <a:ext cx="8568956" cy="489654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29428"/>
                <a:gridCol w="894403"/>
                <a:gridCol w="894403"/>
                <a:gridCol w="894403"/>
                <a:gridCol w="894403"/>
                <a:gridCol w="894403"/>
                <a:gridCol w="1067513"/>
              </a:tblGrid>
              <a:tr h="97930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Учебный элемент (УЭ)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Количество баллов по номерам заданий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Кол-во баллов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9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№1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№2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№3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№4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№5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Проверка изученного материала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7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Изучение нового материала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Закрепление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Итого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/>
                        <a:t>Оценка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749</Words>
  <Application>Microsoft Office PowerPoint</Application>
  <PresentationFormat>Экран (4:3)</PresentationFormat>
  <Paragraphs>90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Модульное обучение</vt:lpstr>
      <vt:lpstr>Модуль </vt:lpstr>
      <vt:lpstr>Цель модульного обучения</vt:lpstr>
      <vt:lpstr>Основная задача </vt:lpstr>
      <vt:lpstr>Характерные особенности</vt:lpstr>
      <vt:lpstr>Структура модуля</vt:lpstr>
      <vt:lpstr>Модульная карта</vt:lpstr>
      <vt:lpstr>Индивидуальная оценочная карта.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Саглай</dc:creator>
  <cp:lastModifiedBy>Саглай</cp:lastModifiedBy>
  <cp:revision>2</cp:revision>
  <dcterms:created xsi:type="dcterms:W3CDTF">2016-01-11T18:11:28Z</dcterms:created>
  <dcterms:modified xsi:type="dcterms:W3CDTF">2016-01-11T23:21:49Z</dcterms:modified>
</cp:coreProperties>
</file>