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305" r:id="rId4"/>
    <p:sldId id="306" r:id="rId5"/>
    <p:sldId id="307" r:id="rId6"/>
    <p:sldId id="308" r:id="rId7"/>
    <p:sldId id="309" r:id="rId8"/>
    <p:sldId id="302" r:id="rId9"/>
    <p:sldId id="261" r:id="rId10"/>
    <p:sldId id="310" r:id="rId11"/>
    <p:sldId id="311" r:id="rId12"/>
    <p:sldId id="337" r:id="rId13"/>
    <p:sldId id="318" r:id="rId14"/>
    <p:sldId id="319" r:id="rId15"/>
    <p:sldId id="320" r:id="rId16"/>
    <p:sldId id="342" r:id="rId17"/>
    <p:sldId id="343" r:id="rId18"/>
    <p:sldId id="339" r:id="rId19"/>
    <p:sldId id="338" r:id="rId20"/>
    <p:sldId id="333" r:id="rId21"/>
    <p:sldId id="334" r:id="rId22"/>
    <p:sldId id="336" r:id="rId23"/>
    <p:sldId id="340" r:id="rId24"/>
    <p:sldId id="322" r:id="rId25"/>
    <p:sldId id="324" r:id="rId26"/>
    <p:sldId id="335" r:id="rId27"/>
    <p:sldId id="329" r:id="rId28"/>
    <p:sldId id="341" r:id="rId29"/>
    <p:sldId id="331" r:id="rId30"/>
    <p:sldId id="328" r:id="rId31"/>
    <p:sldId id="332" r:id="rId32"/>
    <p:sldId id="330" r:id="rId33"/>
    <p:sldId id="326" r:id="rId34"/>
    <p:sldId id="297" r:id="rId35"/>
    <p:sldId id="265" r:id="rId36"/>
    <p:sldId id="294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33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213F6-E69D-4A5C-A1A2-21F8123F4455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76633-A5D5-4A94-8658-36ABA4036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276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73B8B-FAA6-46D4-846B-5098A7FFD73E}" type="datetime1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A2633-F1D8-421D-A8E6-175FE761A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B3E67-B9E0-4B9C-A5AF-740960CF9B84}" type="datetime1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0D92B-4FF3-4839-9AAB-F2F1B24F0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948AF-1C93-4331-96B7-D37ECF8837A8}" type="datetime1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7DF6D-BA45-4B0F-947C-6A1D90AC8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98120-06D5-4CD9-A70B-186D4EFCCBB5}" type="datetime1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D292E-E35A-4431-99F0-EEB573D95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DDDC-47FB-402E-8D23-6BB5C6F99263}" type="datetime1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BBC72-239E-4CE0-8877-DEDEDF07C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2ACAF-6588-414E-9B7D-52D40B33D33B}" type="datetime1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2C66D-B140-40E4-8994-E80FB3CD8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A2A29-23C7-4F52-A2A9-BBF43E24742E}" type="datetime1">
              <a:rPr lang="ru-RU" smtClean="0"/>
              <a:t>04.12.2018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799A8-69AF-47A4-975A-5F2872995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5FB0C-2300-48DC-835E-54E5DBBD0B69}" type="datetime1">
              <a:rPr lang="ru-RU" smtClean="0"/>
              <a:t>04.12.2018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DD111-2C27-4915-A56A-85510FB60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32356-64A8-4706-9EDB-E80B38FD19A9}" type="datetime1">
              <a:rPr lang="ru-RU" smtClean="0"/>
              <a:t>04.12.2018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F51B4-463B-4FDA-A250-E44A02C49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D8D6F-B788-4CB4-BC33-7B38EEB371DF}" type="datetime1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3B8C9-1940-4B08-A0DC-F9FD0AF4A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AE328-61DC-404A-9344-99D9BC5CA9AF}" type="datetime1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6C451-2BAF-41EE-B95B-F6C0BE0123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28BEAC-1FF8-45C5-911C-32360CB79D99}" type="datetime1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F64456-9DF6-433A-9641-AFDAE706F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79;&#1087;&#1088;\prosto_priyatnaya_melodiya_-_dlya_prezentacii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2592288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Осторожно, </a:t>
            </a:r>
            <a:b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тонкий лед !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63" y="435768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2" descr="C:\Documents and Settings\Admin\Рабочий стол\для презент. тонкий лед\1302847548_s2720005-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996952"/>
            <a:ext cx="7993062" cy="361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rosto_priyatnaya_melodiya_-_dlya_prezentaci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854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1470025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нужно знать!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Если температура воздуха выше 0 градусов держится более трех дней, то прочность льда снижается на 25%.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9219" name="Picture 2" descr="C:\Documents and Settings\Admin\Рабочий стол\для презент. тонкий лед\Копия 1287453_400_300_sour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57562"/>
            <a:ext cx="8424936" cy="302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455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428625" y="35718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Прочность льда можно определить визуально: </a:t>
            </a:r>
          </a:p>
          <a:p>
            <a:pPr>
              <a:buFont typeface="Arial" charset="0"/>
              <a:buNone/>
            </a:pPr>
            <a:r>
              <a:rPr lang="ru-RU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лед голубого цвета – прочный,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прочность льда белого цвета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в 2 раза меньше,</a:t>
            </a:r>
            <a:endParaRPr lang="ru-RU" sz="4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серый,  матово-белый или с желтоватым  оттенком лед ненадежен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0243" name="Picture 2" descr="C:\Documents and Settings\Администратор\Рабочий стол\DSC_1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157192"/>
            <a:ext cx="518457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6474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boombob.ru/img/picture/Jun/12/71757bf6c16546a0e04e0321e4a11082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86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6068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352928" cy="6192688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Уважаемые взрослые!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Нельзя забывать об опасности, которую таят в себе весенние водоемы. </a:t>
            </a:r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Лед только на вид кажется прочным, а на самом деле он уже тонкий, слабый и не выдерживает тяжести не только взрослого человека, но и ребенка. </a:t>
            </a:r>
            <a:r>
              <a:rPr lang="ru-RU" sz="36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Поэтому не выходите на тонкий лед, не оставляйте своих детей без присмотра вблизи водоемов!</a:t>
            </a:r>
            <a:br>
              <a:rPr lang="ru-RU" sz="36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Будьте осторожны и осмотрительны</a:t>
            </a:r>
            <a:r>
              <a:rPr lang="ru-RU" sz="3600" b="1" u="sng" dirty="0" smtClean="0">
                <a:solidFill>
                  <a:srgbClr val="3333CC"/>
                </a:solidFill>
              </a:rPr>
              <a:t>! </a:t>
            </a:r>
            <a:endParaRPr lang="ru-RU" sz="3600" b="1" u="sng" dirty="0">
              <a:ln w="11430"/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23073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323528" y="476673"/>
            <a:ext cx="8496944" cy="523832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Несоблюдение этого совета может привести к провалу на льду. К сожалению, помощь попавшим в беду на воде приходит иногда слишком поздно, и происшествие заканчивается трагически. </a:t>
            </a:r>
          </a:p>
        </p:txBody>
      </p:sp>
      <p:pic>
        <p:nvPicPr>
          <p:cNvPr id="3" name="Picture 2" descr="https://im0-tub-ru.yandex.net/i?id=785489a210397f85f55f698d1a518fc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96952"/>
            <a:ext cx="8208912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1872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4249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этого не случилось, необходимо помнить, что выходить на весенний лед можно только в крайнем случае и с максимальной осторожностью.</a:t>
            </a:r>
            <a:endParaRPr lang="ru-RU" sz="54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Tm="7332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/>
            <a:r>
              <a:rPr lang="ru-RU" sz="2800" dirty="0" smtClean="0">
                <a:solidFill>
                  <a:srgbClr val="FF0000"/>
                </a:solidFill>
              </a:rPr>
              <a:t>Будьте осторожны во время прогулки у реки! </a:t>
            </a:r>
          </a:p>
          <a:p>
            <a:pPr lvl="0" algn="ctr" fontAlgn="auto"/>
            <a:r>
              <a:rPr lang="ru-RU" sz="2800" dirty="0" smtClean="0">
                <a:solidFill>
                  <a:srgbClr val="FF0000"/>
                </a:solidFill>
              </a:rPr>
              <a:t>Помните, что весна – самое опасное время на реке! Не переходите реку, пруд, озеро по льду весной. Внимательно следите за специальными знаками. Помните, течение реки сильно подмывает крутые берега. Возможны обвалы..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kochenev.ru/content/news/2017/%D0%B2%D1%8B%D1%85%D0%BE%D0%B4_%D0%BD%D0%B0_%D0%BB%D0%B5%D0%B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8477250" cy="302433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3322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Остерегайтесь любоваться весенним ледоходом с обрывистых берегов. Весной опасно подходить к плотинам, к прудам. Так как они могут быть неожиданно сорваны напором льда. Ни при каких обстоятельствах не приближайтесь к ледяным заторам</a:t>
            </a:r>
            <a:endParaRPr lang="ru-RU" sz="2800" dirty="0"/>
          </a:p>
        </p:txBody>
      </p:sp>
      <p:pic>
        <p:nvPicPr>
          <p:cNvPr id="1026" name="Picture 2" descr="http://tradm.ru/upload/iblock/086/086401de079cc3f291c32e1ff696a3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01008"/>
            <a:ext cx="8064896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5444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m0-tub-ru.yandex.net/i?id=a546e604a38c1c871956fd1a2acf470d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424936" cy="58326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9875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s://im0-tub-ru.yandex.net/i?id=12b76c673aa0f75d01787514e060e4a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92888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911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357188"/>
            <a:ext cx="8229600" cy="55927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dirty="0" smtClean="0">
              <a:solidFill>
                <a:srgbClr val="7030A0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700" b="1" u="sng" dirty="0" smtClean="0">
                <a:solidFill>
                  <a:srgbClr val="3333CC"/>
                </a:solidFill>
              </a:rPr>
              <a:t>ПРЕЗЕНТАЦИЯ</a:t>
            </a:r>
            <a:endParaRPr lang="ru-RU" sz="4700" b="1" u="sng" dirty="0" smtClean="0">
              <a:solidFill>
                <a:srgbClr val="3333CC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7030A0"/>
                </a:solidFill>
              </a:rPr>
              <a:t>ВЫПОЛНИЛ ГОСУДАРСТВЕННЫЙ ИНСПЕКТОР ТЕМРЮКСКОГО ОТДЕЛЕНИЯ ГИМС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7030A0"/>
                </a:solidFill>
              </a:rPr>
              <a:t>ДОЛГИЙ НИКОЛАЙ ВЛАДИМИРОВИЧ</a:t>
            </a:r>
            <a:endParaRPr lang="ru-RU" sz="4000" b="1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4508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im0-tub-ru.yandex.net/i?id=26bf8f95ff27f11cbd8a75e465bda38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992888" cy="59046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771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im0-tub-ru.yandex.net/i?id=3e8cadf7d98e6b3ad06ca23a465d270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64896" cy="57606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159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s://im0-tub-ru.yandex.net/i?id=8b174f8c5a28b7b31e47dd3f386fa1a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208912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845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случилась беда!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делать, если вы провалились в холодную воду:</a:t>
            </a:r>
            <a:endParaRPr lang="ru-RU" sz="3200" dirty="0"/>
          </a:p>
        </p:txBody>
      </p:sp>
      <p:pic>
        <p:nvPicPr>
          <p:cNvPr id="53250" name="Picture 2" descr="https://im0-tub-ru.yandex.net/i?id=6c1de27e774948ab4363286405fed73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8424936" cy="42484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374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im0-tub-ru.yandex.net/i?id=ddf905929a3feb0fe6fc3af689d4f84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424936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6490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im0-tub-ru.yandex.net/i?id=198e28bca54c10da38fb7df536a3300f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208912" cy="56521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728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s://im0-tub-ru.yandex.net/i?id=7f824c5ee7c33600e7ada1ea25d7365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36904" cy="61926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31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im0-tub-ru.yandex.net/i?id=a1f34fdd3c31156939304ed3a45edc0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352928" cy="50040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помочь человеку провалившемуся в холодную воду:</a:t>
            </a:r>
            <a:endParaRPr lang="ru-RU" sz="3200" dirty="0"/>
          </a:p>
        </p:txBody>
      </p:sp>
    </p:spTree>
  </p:cSld>
  <p:clrMapOvr>
    <a:masterClrMapping/>
  </p:clrMapOvr>
  <p:transition spd="slow" advTm="12168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bigslide.ru/images/39/38781/831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229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nikol-school2.ucoz.ru/_bl/0/65377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655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76672"/>
            <a:ext cx="82089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Нет, пожалуй, человека, который бы не радовался пробуждению природы, весеннему пению птиц, ласковому весеннему солнышку, которое растапливает  снег и лед.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«Всякий лед до тепла живет» - гласит пословица.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3556" name="Picture 4" descr="https://look.com.ua/pic/201209/1920x1200/look.com.ua-28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56992"/>
            <a:ext cx="8352928" cy="314096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7035"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http://fs1.ppt4web.ru/images/3258/56904/640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9563"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bigslide.ru/images/39/38781/831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417"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bigslide.ru/images/39/38781/831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46"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http://bigslide.ru/images/35/34238/960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3467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8158"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500063" y="500063"/>
            <a:ext cx="8229600" cy="56435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>
                <a:solidFill>
                  <a:srgbClr val="C00000"/>
                </a:solidFill>
              </a:rPr>
              <a:t>   </a:t>
            </a:r>
          </a:p>
          <a:p>
            <a:pPr algn="ctr">
              <a:buFont typeface="Arial" charset="0"/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Уважаемые взрослые,</a:t>
            </a:r>
          </a:p>
          <a:p>
            <a:pPr algn="ctr">
              <a:buFont typeface="Arial" charset="0"/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соблюдайте правила поведения на водных объектах,</a:t>
            </a:r>
          </a:p>
          <a:p>
            <a:pPr algn="ctr">
              <a:buFont typeface="Arial" charset="0"/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выполнение элементарных мер осторожности - залог вашей безопасности </a:t>
            </a:r>
          </a:p>
          <a:p>
            <a:pPr algn="ctr">
              <a:buFont typeface="Arial" charset="0"/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безопасности ваших детей!</a:t>
            </a: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40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13713"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500063" y="357188"/>
            <a:ext cx="8229600" cy="1828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0" y="406986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При чрезвычайных ситуациях звонить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ЕДИНАЯ СЛУЖБА СПАСЕНИЯ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112,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 ГО И ЧС- 5-17-48,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КУБАНЬ СПАС- 5-43-35,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ГИМС – 5-40-69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Конец </a:t>
            </a:r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6000" dirty="0">
              <a:solidFill>
                <a:srgbClr val="FF0000"/>
              </a:solidFill>
            </a:endParaRPr>
          </a:p>
          <a:p>
            <a:pPr eaLnBrk="0" hangingPunct="0"/>
            <a:endParaRPr lang="ru-RU" sz="3600" dirty="0"/>
          </a:p>
        </p:txBody>
      </p:sp>
    </p:spTree>
  </p:cSld>
  <p:clrMapOvr>
    <a:masterClrMapping/>
  </p:clrMapOvr>
  <p:transition spd="slow" advTm="6911"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СПАСИБО!!!</a:t>
            </a:r>
            <a:endParaRPr lang="ru-RU" sz="9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85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mph" presetSubtype="0" repeatCount="indefinite" fill="remove" grpId="1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47cdaf0d28e59772645ec1735c83503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8208912" cy="37444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33CC"/>
                </a:solidFill>
              </a:rPr>
              <a:t>Однако, весна не всегда радость для тех, кто не соблюдает правила поведения на воде в период половодья и когда непрочен лед. </a:t>
            </a:r>
            <a:endParaRPr lang="ru-RU" sz="32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 spd="slow" advTm="883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Период половодья требует от нас порядка, осторожности и соблюдения правил безопасности поведения на льду и воде.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Picture 3" descr="C:\Documents and Settings\Admin\Рабочий стол\для презент. тонкий лед\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8568952" cy="360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049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33CC"/>
                </a:solidFill>
              </a:rPr>
              <a:t>Лед на реках во время весеннего паводка становится рыхлым, "съедается" сверху солнцем, талой водой, а снизу подтачивается течением. </a:t>
            </a:r>
            <a:endParaRPr lang="ru-RU" sz="3600" b="1" dirty="0">
              <a:solidFill>
                <a:srgbClr val="3333CC"/>
              </a:solidFill>
            </a:endParaRPr>
          </a:p>
        </p:txBody>
      </p:sp>
      <p:pic>
        <p:nvPicPr>
          <p:cNvPr id="3" name="Picture 2" descr="C:\Documents and Settings\Admin\Рабочий стол\для презент. тонкий лед\i_0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4" y="3501008"/>
            <a:ext cx="8280920" cy="2808362"/>
          </a:xfrm>
          <a:prstGeom prst="rect">
            <a:avLst/>
          </a:prstGeom>
        </p:spPr>
      </p:pic>
    </p:spTree>
  </p:cSld>
  <p:clrMapOvr>
    <a:masterClrMapping/>
  </p:clrMapOvr>
  <p:transition spd="slow" advTm="9548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CC"/>
                </a:solidFill>
              </a:rPr>
              <a:t>Очень опасно по нему ходить: в любой момент может рассыпаться под ногами и сомкнуться над головой, хотя внешне он выглядит крепким. </a:t>
            </a:r>
          </a:p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Такой лед не способен выдержать вес человека.</a:t>
            </a:r>
            <a:endParaRPr lang="ru-RU" sz="2400" u="sng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ostashkov.ru/foto/img-3412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8424936" cy="3600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3479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323528" y="428625"/>
            <a:ext cx="8406135" cy="2784351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Однако каждый год многие люди пренебрегают мерами предосторожности и выходят на тонкий весенний лед,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 самым, подвергая свою жизнь смертельной опасности.</a:t>
            </a:r>
          </a:p>
          <a:p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17412" name="Picture 4" descr="http://www.bragin.by/wp-content/uploads/2016/12/l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95624"/>
            <a:ext cx="8208912" cy="33577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1435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285750" y="285750"/>
            <a:ext cx="8229600" cy="45720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нужно знать!</a:t>
            </a:r>
          </a:p>
          <a:p>
            <a:pPr algn="ctr">
              <a:buFont typeface="Arial" charset="0"/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Безопасным для человека считается лед толщиною не менее 10 сантиметров в пресной воде и 15 сантиметров в соленой.</a:t>
            </a:r>
          </a:p>
          <a:p>
            <a:pPr algn="ctr">
              <a:buFont typeface="Arial" charset="0"/>
              <a:buNone/>
            </a:pP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2" descr="C:\Documents and Settings\Admin\Рабочий стол\i_0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714750"/>
            <a:ext cx="8352928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9719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384</Words>
  <Application>Microsoft Office PowerPoint</Application>
  <PresentationFormat>Экран (4:3)</PresentationFormat>
  <Paragraphs>43</Paragraphs>
  <Slides>36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Осторожно,  тонкий лед 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Это нужно знать! Если температура воздуха выше 0 градусов держится более трех дней, то прочность льда снижается на 25%. </vt:lpstr>
      <vt:lpstr>Презентация PowerPoint</vt:lpstr>
      <vt:lpstr>Презентация PowerPoint</vt:lpstr>
      <vt:lpstr>Уважаемые взрослые! Нельзя забывать об опасности, которую таят в себе весенние водоемы. Лед только на вид кажется прочным, а на самом деле он уже тонкий, слабый и не выдерживает тяжести не только взрослого человека, но и ребенка. Поэтому не выходите на тонкий лед, не оставляйте своих детей без присмотра вблизи водоемов!  Будьте осторожны и осмотрительны!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СПАСИБО!!!</vt:lpstr>
    </vt:vector>
  </TitlesOfParts>
  <Company>кладбИще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ГИДРОДИНАМИЧЕСКИЕ АВАРИИ</dc:title>
  <dc:creator>Вурдалак</dc:creator>
  <cp:lastModifiedBy>Павел</cp:lastModifiedBy>
  <cp:revision>62</cp:revision>
  <dcterms:created xsi:type="dcterms:W3CDTF">2009-03-31T08:54:10Z</dcterms:created>
  <dcterms:modified xsi:type="dcterms:W3CDTF">2018-12-04T08:48:55Z</dcterms:modified>
</cp:coreProperties>
</file>