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60" r:id="rId4"/>
    <p:sldId id="264" r:id="rId5"/>
    <p:sldId id="262" r:id="rId6"/>
    <p:sldId id="257" r:id="rId7"/>
    <p:sldId id="265" r:id="rId8"/>
    <p:sldId id="258" r:id="rId9"/>
    <p:sldId id="263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14" autoAdjust="0"/>
    <p:restoredTop sz="94637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295400"/>
            <a:ext cx="6172200" cy="205740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ЦИЛИНДР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038600"/>
            <a:ext cx="6172200" cy="2336322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ПЛОЩАДЬ  ПОВЕРХНОСТИ  ЦИЛИНДРА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001000" cy="762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Решение задач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Задача 1. </a:t>
            </a:r>
            <a:r>
              <a:rPr lang="ru-RU" b="1" dirty="0" smtClean="0"/>
              <a:t>Радиус основания цилиндра 2 м, а высота 3 м. найдите диагональ осевого сечения.     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</a:t>
            </a:r>
            <a:r>
              <a:rPr lang="ru-RU" b="1" dirty="0" smtClean="0"/>
              <a:t>Дано: цилиндр,</a:t>
            </a:r>
          </a:p>
          <a:p>
            <a:pPr>
              <a:buNone/>
            </a:pPr>
            <a:r>
              <a:rPr lang="ru-RU" b="1" dirty="0" smtClean="0"/>
              <a:t>                                             АВС</a:t>
            </a:r>
            <a:r>
              <a:rPr lang="en-US" b="1" dirty="0" smtClean="0"/>
              <a:t>D</a:t>
            </a:r>
            <a:r>
              <a:rPr lang="ru-RU" b="1" dirty="0" smtClean="0"/>
              <a:t> - 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В           О              С          </a:t>
            </a:r>
            <a:r>
              <a:rPr lang="en-US" b="1" dirty="0" smtClean="0"/>
              <a:t>R = . . . . . = 2 </a:t>
            </a:r>
            <a:r>
              <a:rPr lang="ru-RU" b="1" dirty="0" smtClean="0"/>
              <a:t>м</a:t>
            </a:r>
            <a:endParaRPr lang="ru-RU" b="1" dirty="0" smtClean="0"/>
          </a:p>
          <a:p>
            <a:pPr>
              <a:buNone/>
            </a:pPr>
            <a:r>
              <a:rPr lang="en-US" dirty="0" smtClean="0"/>
              <a:t>                                               </a:t>
            </a:r>
            <a:r>
              <a:rPr lang="en-US" b="1" dirty="0" smtClean="0"/>
              <a:t>H =</a:t>
            </a:r>
            <a:r>
              <a:rPr lang="en-US" dirty="0" smtClean="0"/>
              <a:t> </a:t>
            </a:r>
            <a:r>
              <a:rPr lang="en-US" b="1" dirty="0" smtClean="0"/>
              <a:t>. . . . . = 3 </a:t>
            </a:r>
            <a:r>
              <a:rPr lang="ru-RU" b="1" dirty="0" smtClean="0"/>
              <a:t>м</a:t>
            </a:r>
          </a:p>
          <a:p>
            <a:pPr>
              <a:buNone/>
            </a:pPr>
            <a:r>
              <a:rPr lang="ru-RU" b="1" dirty="0" smtClean="0"/>
              <a:t>                                             АС - </a:t>
            </a:r>
          </a:p>
          <a:p>
            <a:pPr>
              <a:buNone/>
            </a:pPr>
            <a:r>
              <a:rPr lang="ru-RU" dirty="0" smtClean="0"/>
              <a:t>                                            </a:t>
            </a:r>
            <a:r>
              <a:rPr lang="ru-RU" b="1" dirty="0" smtClean="0"/>
              <a:t>Найти: АС.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А          О</a:t>
            </a:r>
            <a:r>
              <a:rPr lang="ru-RU" baseline="-25000" dirty="0" smtClean="0"/>
              <a:t>1</a:t>
            </a:r>
            <a:r>
              <a:rPr lang="ru-RU" b="1" dirty="0" smtClean="0"/>
              <a:t>             </a:t>
            </a:r>
            <a:r>
              <a:rPr lang="en-US" dirty="0" smtClean="0"/>
              <a:t>D</a:t>
            </a:r>
            <a:r>
              <a:rPr lang="ru-RU" dirty="0" smtClean="0"/>
              <a:t>     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Решение.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1143000" y="2514600"/>
            <a:ext cx="2209800" cy="2971800"/>
          </a:xfrm>
          <a:prstGeom prst="flowChartMagneticDisk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296194" y="4038600"/>
            <a:ext cx="1980406" cy="794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43000" y="3048000"/>
            <a:ext cx="2209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43000" y="5029200"/>
            <a:ext cx="2209800" cy="1588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143000" y="3048000"/>
            <a:ext cx="2209800" cy="19812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1143000" y="4572000"/>
            <a:ext cx="2209800" cy="914400"/>
          </a:xfrm>
          <a:prstGeom prst="ellips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8305800" cy="624535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№ 522. </a:t>
            </a:r>
            <a:r>
              <a:rPr lang="ru-RU" b="1" dirty="0" smtClean="0"/>
              <a:t>Диагональ осевого сечения цилиндра равна 48 см. Угол между этой диагональю и образующей цилиндра равен 60°. Найдите: а) высоту цилиндра; б) радиус цилиндра; в) площадь основания цилиндра.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                                            </a:t>
            </a:r>
            <a:r>
              <a:rPr lang="ru-RU" b="1" dirty="0" smtClean="0"/>
              <a:t>Дано</a:t>
            </a:r>
            <a:r>
              <a:rPr lang="ru-RU" b="1" dirty="0" smtClean="0"/>
              <a:t>: цилиндр,</a:t>
            </a:r>
          </a:p>
          <a:p>
            <a:pPr>
              <a:buNone/>
            </a:pPr>
            <a:r>
              <a:rPr lang="ru-RU" b="1" dirty="0" smtClean="0"/>
              <a:t>                                             АВС</a:t>
            </a:r>
            <a:r>
              <a:rPr lang="en-US" b="1" dirty="0" smtClean="0"/>
              <a:t>D</a:t>
            </a:r>
            <a:r>
              <a:rPr lang="ru-RU" b="1" dirty="0" smtClean="0"/>
              <a:t> - </a:t>
            </a:r>
          </a:p>
          <a:p>
            <a:pPr>
              <a:buNone/>
            </a:pPr>
            <a:r>
              <a:rPr lang="ru-RU" dirty="0" smtClean="0"/>
              <a:t>    В           О              </a:t>
            </a:r>
            <a:r>
              <a:rPr lang="ru-RU" dirty="0" smtClean="0"/>
              <a:t>С         </a:t>
            </a:r>
            <a:r>
              <a:rPr lang="ru-RU" b="1" dirty="0" smtClean="0"/>
              <a:t>АС </a:t>
            </a:r>
            <a:r>
              <a:rPr lang="ru-RU" b="1" dirty="0" smtClean="0"/>
              <a:t>= </a:t>
            </a:r>
          </a:p>
          <a:p>
            <a:pPr>
              <a:buNone/>
            </a:pPr>
            <a:r>
              <a:rPr lang="en-US" dirty="0" smtClean="0"/>
              <a:t>                                               </a:t>
            </a:r>
            <a:r>
              <a:rPr lang="en-US" dirty="0" smtClean="0">
                <a:latin typeface="Cambria Math"/>
                <a:ea typeface="Cambria Math"/>
              </a:rPr>
              <a:t>⦟</a:t>
            </a:r>
            <a:r>
              <a:rPr lang="ru-RU" dirty="0" smtClean="0">
                <a:latin typeface="Cambria Math"/>
                <a:ea typeface="Cambria Math"/>
              </a:rPr>
              <a:t> … = </a:t>
            </a:r>
            <a:r>
              <a:rPr lang="ru-RU" b="1" dirty="0" smtClean="0"/>
              <a:t>60°. 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                                    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                                        </a:t>
            </a:r>
            <a:r>
              <a:rPr lang="ru-RU" b="1" dirty="0" smtClean="0"/>
              <a:t>Найти: </a:t>
            </a:r>
            <a:r>
              <a:rPr lang="ru-RU" b="1" dirty="0" smtClean="0"/>
              <a:t>а).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А          О</a:t>
            </a:r>
            <a:r>
              <a:rPr lang="ru-RU" baseline="-25000" dirty="0" smtClean="0"/>
              <a:t>1</a:t>
            </a:r>
            <a:r>
              <a:rPr lang="ru-RU" b="1" dirty="0" smtClean="0"/>
              <a:t>             </a:t>
            </a:r>
            <a:r>
              <a:rPr lang="en-US" dirty="0" smtClean="0"/>
              <a:t>D</a:t>
            </a:r>
            <a:r>
              <a:rPr lang="ru-RU" dirty="0" smtClean="0"/>
              <a:t>       </a:t>
            </a:r>
            <a:r>
              <a:rPr lang="ru-RU" dirty="0" smtClean="0"/>
              <a:t>              </a:t>
            </a:r>
            <a:r>
              <a:rPr lang="ru-RU" b="1" dirty="0" smtClean="0"/>
              <a:t>б).  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</a:t>
            </a:r>
            <a:r>
              <a:rPr lang="ru-RU" b="1" dirty="0" smtClean="0"/>
              <a:t>в).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Решение. 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143000" y="3048000"/>
            <a:ext cx="2209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Блок-схема: магнитный диск 4"/>
          <p:cNvSpPr/>
          <p:nvPr/>
        </p:nvSpPr>
        <p:spPr>
          <a:xfrm>
            <a:off x="1143000" y="2514600"/>
            <a:ext cx="2209800" cy="2971800"/>
          </a:xfrm>
          <a:prstGeom prst="flowChartMagneticDisk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43000" y="5029200"/>
            <a:ext cx="2209800" cy="1588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1143000" y="4572000"/>
            <a:ext cx="2209800" cy="914400"/>
          </a:xfrm>
          <a:prstGeom prst="ellips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143000" y="3048000"/>
            <a:ext cx="2209800" cy="19812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296194" y="4038600"/>
            <a:ext cx="1980406" cy="794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Домашнее задание: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467600" cy="479755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1. Записи в тетради.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2 В учебнике п. 59-60, № 523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Ответь на вопросы: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1. Назови элементы цилиндра.</a:t>
            </a:r>
          </a:p>
          <a:p>
            <a:pPr>
              <a:buNone/>
            </a:pPr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2. Может ли сечение цилиндра быть: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- прямоугольником;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- квадратом;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- трапецией.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B050"/>
                </a:solidFill>
              </a:rPr>
              <a:t>3. Какие элементы цилиндра нужно знать для вычисления площади полной поверхности цилиндра?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4. Назовите свойства цилиндра.</a:t>
            </a:r>
          </a:p>
          <a:p>
            <a:pPr>
              <a:buFontTx/>
              <a:buChar char="-"/>
            </a:pP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Картинки по запросу цилиндр в жизни фотограф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47675"/>
            <a:ext cx="9753600" cy="730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4" name="Picture 6" descr="Картинки по запросу цилиндр в жизни фотограф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4419600" cy="3429000"/>
          </a:xfrm>
          <a:prstGeom prst="rect">
            <a:avLst/>
          </a:prstGeom>
          <a:noFill/>
        </p:spPr>
      </p:pic>
      <p:pic>
        <p:nvPicPr>
          <p:cNvPr id="17416" name="Picture 8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Виды цилиндр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Картинки по запросу цилиндр в жизни фотограф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00200"/>
            <a:ext cx="8839200" cy="845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вал 15"/>
          <p:cNvSpPr/>
          <p:nvPr/>
        </p:nvSpPr>
        <p:spPr>
          <a:xfrm>
            <a:off x="685800" y="4953000"/>
            <a:ext cx="3581400" cy="1295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534400" cy="1676400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002060"/>
                </a:solidFill>
              </a:rPr>
              <a:t>Цилиндр – это тело, ограниченное цилиндрической поверхностью и двумя кругами.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                            </a:t>
            </a:r>
            <a:r>
              <a:rPr lang="ru-RU" sz="3100" dirty="0" smtClean="0">
                <a:solidFill>
                  <a:srgbClr val="FF0000"/>
                </a:solidFill>
              </a:rPr>
              <a:t>Элементы   цилиндра</a:t>
            </a: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724400" y="2209800"/>
            <a:ext cx="4191000" cy="4191000"/>
          </a:xfrm>
          <a:solidFill>
            <a:schemeClr val="accent4">
              <a:lumMod val="40000"/>
              <a:lumOff val="60000"/>
            </a:schemeClr>
          </a:solidFill>
        </p:spPr>
        <p:txBody>
          <a:bodyPr anchor="t">
            <a:normAutofit lnSpcReduction="10000"/>
          </a:bodyPr>
          <a:lstStyle/>
          <a:p>
            <a:endParaRPr lang="ru-RU" dirty="0" smtClean="0"/>
          </a:p>
          <a:p>
            <a:r>
              <a:rPr lang="ru-RU" sz="4000" dirty="0" smtClean="0">
                <a:solidFill>
                  <a:srgbClr val="0070C0"/>
                </a:solidFill>
              </a:rPr>
              <a:t>Основания</a:t>
            </a:r>
            <a:endParaRPr lang="ru-RU" sz="4000" dirty="0" smtClean="0"/>
          </a:p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Ось цилиндра</a:t>
            </a:r>
          </a:p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Образующая</a:t>
            </a:r>
          </a:p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Радиус</a:t>
            </a:r>
          </a:p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Боковая поверхность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685800" y="1905000"/>
            <a:ext cx="3581400" cy="43434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990600" y="4038600"/>
            <a:ext cx="2895600" cy="1588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52797" y="4724003"/>
            <a:ext cx="2895600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600200" y="5562600"/>
            <a:ext cx="838200" cy="60960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600200" y="2590800"/>
            <a:ext cx="838200" cy="685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2628900" y="3543300"/>
            <a:ext cx="2743200" cy="129540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>
            <a:off x="3352800" y="2667000"/>
            <a:ext cx="1295400" cy="76200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0800000" flipV="1">
            <a:off x="2438400" y="3429000"/>
            <a:ext cx="2209800" cy="457200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0800000" flipV="1">
            <a:off x="1600200" y="4114800"/>
            <a:ext cx="3124200" cy="7620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10800000" flipV="1">
            <a:off x="2057400" y="4876800"/>
            <a:ext cx="2819400" cy="990600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10800000">
            <a:off x="4038600" y="4800600"/>
            <a:ext cx="8382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>
            <a:off x="2057400" y="2819400"/>
            <a:ext cx="2895600" cy="1981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цилиндрической поверхностью называется множество отрезков, соединяющих точки двух окружностей, находящихся в параллельных </a:t>
            </a:r>
            <a:r>
              <a:rPr lang="ru-RU" dirty="0" smtClean="0"/>
              <a:t>плоскостях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22530" name="Picture 2" descr="Свойства цилиндра"/>
          <p:cNvPicPr>
            <a:picLocks noChangeAspect="1" noChangeArrowheads="1"/>
          </p:cNvPicPr>
          <p:nvPr/>
        </p:nvPicPr>
        <p:blipFill>
          <a:blip r:embed="rId2">
            <a:lum bright="17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6096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Площадь поверхности цилиндра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5334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Состоит из площадей оснований</a:t>
            </a:r>
            <a:r>
              <a:rPr lang="en-US" dirty="0" smtClean="0"/>
              <a:t> </a:t>
            </a:r>
            <a:r>
              <a:rPr lang="ru-RU" dirty="0" smtClean="0"/>
              <a:t>и площади боковой поверхности:</a:t>
            </a:r>
          </a:p>
          <a:p>
            <a:r>
              <a:rPr lang="en-US" sz="2800" i="1" dirty="0" smtClean="0"/>
              <a:t>S</a:t>
            </a:r>
            <a:r>
              <a:rPr lang="ru-RU" sz="2800" i="1" baseline="-25000" dirty="0" err="1" smtClean="0"/>
              <a:t>осн</a:t>
            </a:r>
            <a:r>
              <a:rPr lang="ru-RU" sz="2800" i="1" dirty="0" smtClean="0"/>
              <a:t> = </a:t>
            </a:r>
            <a:r>
              <a:rPr lang="el-GR" sz="2800" i="1" dirty="0" smtClean="0"/>
              <a:t>π</a:t>
            </a:r>
            <a:r>
              <a:rPr lang="en-US" sz="2800" i="1" dirty="0" smtClean="0"/>
              <a:t>R</a:t>
            </a:r>
            <a:r>
              <a:rPr lang="ru-RU" sz="2800" i="1" baseline="30000" dirty="0" smtClean="0"/>
              <a:t>2</a:t>
            </a:r>
            <a:r>
              <a:rPr lang="ru-RU" sz="2800" i="1" dirty="0" smtClean="0"/>
              <a:t> </a:t>
            </a:r>
            <a:r>
              <a:rPr lang="en-US" i="1" dirty="0" smtClean="0"/>
              <a:t>– </a:t>
            </a:r>
            <a:r>
              <a:rPr lang="ru-RU" i="1" dirty="0" smtClean="0"/>
              <a:t>площадь одного основания.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S</a:t>
            </a:r>
            <a:r>
              <a:rPr lang="ru-RU" sz="2800" b="1" i="1" baseline="-25000" dirty="0" err="1" smtClean="0">
                <a:solidFill>
                  <a:srgbClr val="FF0000"/>
                </a:solidFill>
              </a:rPr>
              <a:t>осн</a:t>
            </a:r>
            <a:r>
              <a:rPr lang="ru-RU" sz="2800" b="1" i="1" dirty="0" smtClean="0">
                <a:solidFill>
                  <a:srgbClr val="FF0000"/>
                </a:solidFill>
              </a:rPr>
              <a:t> = </a:t>
            </a:r>
            <a:r>
              <a:rPr lang="ru-RU" sz="2800" b="1" i="1" dirty="0" smtClean="0">
                <a:solidFill>
                  <a:srgbClr val="FF0000"/>
                </a:solidFill>
              </a:rPr>
              <a:t>2</a:t>
            </a:r>
            <a:r>
              <a:rPr lang="el-GR" sz="2800" b="1" i="1" dirty="0" smtClean="0">
                <a:solidFill>
                  <a:srgbClr val="FF0000"/>
                </a:solidFill>
              </a:rPr>
              <a:t>π</a:t>
            </a:r>
            <a:r>
              <a:rPr lang="en-US" sz="2800" b="1" i="1" dirty="0" smtClean="0">
                <a:solidFill>
                  <a:srgbClr val="FF0000"/>
                </a:solidFill>
              </a:rPr>
              <a:t>R</a:t>
            </a:r>
            <a:r>
              <a:rPr lang="ru-RU" sz="2800" b="1" i="1" baseline="30000" dirty="0" smtClean="0">
                <a:solidFill>
                  <a:srgbClr val="FF0000"/>
                </a:solidFill>
              </a:rPr>
              <a:t>2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– </a:t>
            </a:r>
            <a:r>
              <a:rPr lang="ru-RU" i="1" dirty="0" smtClean="0">
                <a:solidFill>
                  <a:srgbClr val="FF0000"/>
                </a:solidFill>
              </a:rPr>
              <a:t>площадь </a:t>
            </a:r>
            <a:r>
              <a:rPr lang="ru-RU" i="1" dirty="0" smtClean="0">
                <a:solidFill>
                  <a:srgbClr val="FF0000"/>
                </a:solidFill>
              </a:rPr>
              <a:t>двух оснований.</a:t>
            </a:r>
          </a:p>
          <a:p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Боковая поверхность – 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это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Н</a:t>
            </a:r>
          </a:p>
          <a:p>
            <a:pPr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рямоугольник длиной, равной</a:t>
            </a:r>
          </a:p>
          <a:p>
            <a:pPr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лине окружности, - </a:t>
            </a:r>
            <a:r>
              <a:rPr lang="ru-RU" i="1" dirty="0" smtClean="0">
                <a:solidFill>
                  <a:srgbClr val="FF0000"/>
                </a:solidFill>
              </a:rPr>
              <a:t>2</a:t>
            </a:r>
            <a:r>
              <a:rPr lang="el-GR" i="1" dirty="0" smtClean="0">
                <a:solidFill>
                  <a:srgbClr val="FF0000"/>
                </a:solidFill>
              </a:rPr>
              <a:t>π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</a:p>
          <a:p>
            <a:pPr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высотой – </a:t>
            </a:r>
            <a:r>
              <a:rPr lang="ru-RU" i="1" dirty="0" smtClean="0">
                <a:solidFill>
                  <a:srgbClr val="FF0000"/>
                </a:solidFill>
              </a:rPr>
              <a:t>Н.</a:t>
            </a: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2800" b="1" i="1" dirty="0" smtClean="0"/>
              <a:t>S</a:t>
            </a:r>
            <a:r>
              <a:rPr lang="ru-RU" sz="2800" b="1" i="1" baseline="-25000" dirty="0" smtClean="0"/>
              <a:t>бок</a:t>
            </a:r>
            <a:r>
              <a:rPr lang="ru-RU" sz="2800" b="1" i="1" dirty="0" smtClean="0"/>
              <a:t> = </a:t>
            </a:r>
            <a:r>
              <a:rPr lang="ru-RU" sz="2800" b="1" i="1" dirty="0" smtClean="0"/>
              <a:t>2</a:t>
            </a:r>
            <a:r>
              <a:rPr lang="el-GR" sz="2800" b="1" i="1" dirty="0" smtClean="0"/>
              <a:t>π</a:t>
            </a:r>
            <a:r>
              <a:rPr lang="en-US" sz="2800" b="1" i="1" dirty="0" smtClean="0"/>
              <a:t>R</a:t>
            </a:r>
            <a:r>
              <a:rPr lang="ru-RU" sz="2800" b="1" i="1" dirty="0" smtClean="0"/>
              <a:t>Н</a:t>
            </a:r>
            <a:r>
              <a:rPr lang="ru-RU" sz="2800" i="1" dirty="0" smtClean="0"/>
              <a:t> – площадь </a:t>
            </a:r>
          </a:p>
          <a:p>
            <a:pPr>
              <a:buNone/>
            </a:pPr>
            <a:r>
              <a:rPr lang="ru-RU" sz="2800" i="1" dirty="0" smtClean="0"/>
              <a:t>боковой поверхности.</a:t>
            </a:r>
            <a:endParaRPr lang="ru-RU" sz="2800" b="1" i="1" dirty="0" smtClean="0"/>
          </a:p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Площадь полной 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поверхности цилиндра: </a:t>
            </a:r>
          </a:p>
          <a:p>
            <a:pPr>
              <a:buNone/>
            </a:pPr>
            <a:r>
              <a:rPr lang="en-US" sz="3200" b="1" i="1" dirty="0" smtClean="0"/>
              <a:t>S</a:t>
            </a:r>
            <a:r>
              <a:rPr lang="ru-RU" sz="3200" b="1" i="1" baseline="-25000" dirty="0" err="1" smtClean="0"/>
              <a:t>цил</a:t>
            </a:r>
            <a:r>
              <a:rPr lang="ru-RU" sz="3200" b="1" i="1" dirty="0" smtClean="0"/>
              <a:t> = </a:t>
            </a:r>
            <a:r>
              <a:rPr lang="ru-RU" sz="3200" b="1" i="1" dirty="0" smtClean="0"/>
              <a:t>2</a:t>
            </a:r>
            <a:r>
              <a:rPr lang="el-GR" sz="3200" b="1" i="1" dirty="0" smtClean="0"/>
              <a:t>π</a:t>
            </a:r>
            <a:r>
              <a:rPr lang="en-US" sz="3200" b="1" i="1" dirty="0" smtClean="0"/>
              <a:t>R</a:t>
            </a:r>
            <a:r>
              <a:rPr lang="ru-RU" sz="3200" b="1" i="1" dirty="0" smtClean="0"/>
              <a:t>(</a:t>
            </a:r>
            <a:r>
              <a:rPr lang="en-US" sz="3200" b="1" i="1" dirty="0" smtClean="0"/>
              <a:t>R + </a:t>
            </a:r>
            <a:r>
              <a:rPr lang="ru-RU" sz="3200" b="1" i="1" dirty="0" smtClean="0"/>
              <a:t>Н</a:t>
            </a:r>
            <a:r>
              <a:rPr lang="en-US" sz="3200" b="1" i="1" dirty="0" smtClean="0"/>
              <a:t>)</a:t>
            </a:r>
            <a:endParaRPr lang="ru-RU" sz="3200" i="1" dirty="0" smtClean="0"/>
          </a:p>
          <a:p>
            <a:endParaRPr lang="ru-RU" i="1" dirty="0" smtClean="0">
              <a:solidFill>
                <a:srgbClr val="FF0000"/>
              </a:solidFill>
            </a:endParaRPr>
          </a:p>
          <a:p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 rot="5400000">
            <a:off x="5219700" y="3771900"/>
            <a:ext cx="3733800" cy="1371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</a:rPr>
              <a:t>2</a:t>
            </a:r>
            <a:r>
              <a:rPr lang="el-GR" sz="2800" i="1" dirty="0" smtClean="0">
                <a:solidFill>
                  <a:srgbClr val="FF0000"/>
                </a:solidFill>
              </a:rPr>
              <a:t>π</a:t>
            </a:r>
            <a:r>
              <a:rPr lang="en-US" sz="2800" i="1" dirty="0" smtClean="0">
                <a:solidFill>
                  <a:srgbClr val="FF0000"/>
                </a:solidFill>
              </a:rPr>
              <a:t>R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7772400" y="3124200"/>
            <a:ext cx="1371600" cy="1295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953000" y="3124200"/>
            <a:ext cx="1447800" cy="1371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</a:t>
            </a:r>
            <a:endParaRPr lang="ru-RU" sz="2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4915297" y="4457303"/>
            <a:ext cx="3733800" cy="794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6" idx="6"/>
          </p:cNvCxnSpPr>
          <p:nvPr/>
        </p:nvCxnSpPr>
        <p:spPr>
          <a:xfrm>
            <a:off x="5715000" y="38100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Виды сечений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268</TotalTime>
  <Words>342</Words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ЦИЛИНДР</vt:lpstr>
      <vt:lpstr>Слайд 2</vt:lpstr>
      <vt:lpstr>Слайд 3</vt:lpstr>
      <vt:lpstr>Слайд 4</vt:lpstr>
      <vt:lpstr>Слайд 5</vt:lpstr>
      <vt:lpstr>Цилиндр – это тело, ограниченное цилиндрической поверхностью и двумя кругами.                             Элементы   цилиндра</vt:lpstr>
      <vt:lpstr>Слайд 7</vt:lpstr>
      <vt:lpstr>Площадь поверхности цилиндра</vt:lpstr>
      <vt:lpstr>Слайд 9</vt:lpstr>
      <vt:lpstr>Решение задач</vt:lpstr>
      <vt:lpstr>Слайд 11</vt:lpstr>
      <vt:lpstr>Домашнее задание: </vt:lpstr>
      <vt:lpstr>Ответь на вопросы: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ЦИЛИНДР</dc:title>
  <dc:creator>Love</dc:creator>
  <cp:lastModifiedBy>Love</cp:lastModifiedBy>
  <cp:revision>33</cp:revision>
  <dcterms:created xsi:type="dcterms:W3CDTF">2017-10-03T10:06:10Z</dcterms:created>
  <dcterms:modified xsi:type="dcterms:W3CDTF">2017-10-08T18:37:08Z</dcterms:modified>
</cp:coreProperties>
</file>