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4" r:id="rId3"/>
    <p:sldId id="293" r:id="rId4"/>
    <p:sldId id="294" r:id="rId5"/>
    <p:sldId id="295" r:id="rId6"/>
    <p:sldId id="296" r:id="rId7"/>
    <p:sldId id="275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7" r:id="rId25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38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18922" y="1350086"/>
            <a:ext cx="4395470" cy="3900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233666" y="2293746"/>
            <a:ext cx="4643755" cy="3503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4463" y="5943600"/>
            <a:ext cx="6524625" cy="914400"/>
          </a:xfrm>
          <a:custGeom>
            <a:avLst/>
            <a:gdLst/>
            <a:ahLst/>
            <a:cxnLst/>
            <a:rect l="l" t="t" r="r" b="b"/>
            <a:pathLst>
              <a:path w="6524625" h="914400">
                <a:moveTo>
                  <a:pt x="114283" y="21407"/>
                </a:moveTo>
                <a:lnTo>
                  <a:pt x="4844859" y="914397"/>
                </a:lnTo>
                <a:lnTo>
                  <a:pt x="6524126" y="914397"/>
                </a:lnTo>
                <a:lnTo>
                  <a:pt x="114283" y="21407"/>
                </a:lnTo>
                <a:close/>
              </a:path>
              <a:path w="6524625" h="914400">
                <a:moveTo>
                  <a:pt x="876" y="0"/>
                </a:moveTo>
                <a:lnTo>
                  <a:pt x="0" y="5486"/>
                </a:lnTo>
                <a:lnTo>
                  <a:pt x="114283" y="21407"/>
                </a:lnTo>
                <a:lnTo>
                  <a:pt x="876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46176" y="5937504"/>
            <a:ext cx="4867275" cy="920750"/>
          </a:xfrm>
          <a:custGeom>
            <a:avLst/>
            <a:gdLst/>
            <a:ahLst/>
            <a:cxnLst/>
            <a:rect l="l" t="t" r="r" b="b"/>
            <a:pathLst>
              <a:path w="4867275" h="920750">
                <a:moveTo>
                  <a:pt x="0" y="0"/>
                </a:moveTo>
                <a:lnTo>
                  <a:pt x="10566" y="6362"/>
                </a:lnTo>
                <a:lnTo>
                  <a:pt x="3823511" y="920493"/>
                </a:lnTo>
                <a:lnTo>
                  <a:pt x="4867171" y="92049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88151"/>
            <a:ext cx="4530090" cy="106756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784794"/>
            <a:ext cx="4493918" cy="107320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87" y="139545"/>
            <a:ext cx="1931460" cy="83727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19" y="1905000"/>
            <a:ext cx="12146280" cy="388620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53572" y="628703"/>
            <a:ext cx="9068694" cy="45983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4463" y="5943600"/>
            <a:ext cx="6524625" cy="914400"/>
          </a:xfrm>
          <a:custGeom>
            <a:avLst/>
            <a:gdLst/>
            <a:ahLst/>
            <a:cxnLst/>
            <a:rect l="l" t="t" r="r" b="b"/>
            <a:pathLst>
              <a:path w="6524625" h="914400">
                <a:moveTo>
                  <a:pt x="114283" y="21407"/>
                </a:moveTo>
                <a:lnTo>
                  <a:pt x="4844859" y="914397"/>
                </a:lnTo>
                <a:lnTo>
                  <a:pt x="6524126" y="914397"/>
                </a:lnTo>
                <a:lnTo>
                  <a:pt x="114283" y="21407"/>
                </a:lnTo>
                <a:close/>
              </a:path>
              <a:path w="6524625" h="914400">
                <a:moveTo>
                  <a:pt x="876" y="0"/>
                </a:moveTo>
                <a:lnTo>
                  <a:pt x="0" y="5486"/>
                </a:lnTo>
                <a:lnTo>
                  <a:pt x="114283" y="21407"/>
                </a:lnTo>
                <a:lnTo>
                  <a:pt x="876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46176" y="5937504"/>
            <a:ext cx="4867275" cy="920750"/>
          </a:xfrm>
          <a:custGeom>
            <a:avLst/>
            <a:gdLst/>
            <a:ahLst/>
            <a:cxnLst/>
            <a:rect l="l" t="t" r="r" b="b"/>
            <a:pathLst>
              <a:path w="4867275" h="920750">
                <a:moveTo>
                  <a:pt x="0" y="0"/>
                </a:moveTo>
                <a:lnTo>
                  <a:pt x="10566" y="6362"/>
                </a:lnTo>
                <a:lnTo>
                  <a:pt x="3823511" y="920493"/>
                </a:lnTo>
                <a:lnTo>
                  <a:pt x="4867171" y="92049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788151"/>
            <a:ext cx="4530090" cy="106756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784794"/>
            <a:ext cx="4493918" cy="10732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3131" y="329565"/>
            <a:ext cx="1064260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5467" y="1042796"/>
            <a:ext cx="10842625" cy="3145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" y="0"/>
            <a:ext cx="12192000" cy="9144001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object 2"/>
          <p:cNvGrpSpPr/>
          <p:nvPr/>
        </p:nvGrpSpPr>
        <p:grpSpPr>
          <a:xfrm>
            <a:off x="-42926" y="4965065"/>
            <a:ext cx="12192000" cy="1903095"/>
            <a:chOff x="0" y="4953000"/>
            <a:chExt cx="12192000" cy="1903095"/>
          </a:xfrm>
        </p:grpSpPr>
        <p:sp>
          <p:nvSpPr>
            <p:cNvPr id="3" name="object 3"/>
            <p:cNvSpPr/>
            <p:nvPr/>
          </p:nvSpPr>
          <p:spPr>
            <a:xfrm>
              <a:off x="2249423" y="4953000"/>
              <a:ext cx="9942830" cy="487680"/>
            </a:xfrm>
            <a:custGeom>
              <a:avLst/>
              <a:gdLst/>
              <a:ahLst/>
              <a:cxnLst/>
              <a:rect l="l" t="t" r="r" b="b"/>
              <a:pathLst>
                <a:path w="9942830" h="487679">
                  <a:moveTo>
                    <a:pt x="9942576" y="0"/>
                  </a:moveTo>
                  <a:lnTo>
                    <a:pt x="0" y="289687"/>
                  </a:lnTo>
                  <a:lnTo>
                    <a:pt x="9942576" y="487680"/>
                  </a:lnTo>
                  <a:lnTo>
                    <a:pt x="9942576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9961" y="5236463"/>
              <a:ext cx="12042140" cy="789940"/>
            </a:xfrm>
            <a:custGeom>
              <a:avLst/>
              <a:gdLst/>
              <a:ahLst/>
              <a:cxnLst/>
              <a:rect l="l" t="t" r="r" b="b"/>
              <a:pathLst>
                <a:path w="12042140" h="789939">
                  <a:moveTo>
                    <a:pt x="12042038" y="0"/>
                  </a:moveTo>
                  <a:lnTo>
                    <a:pt x="0" y="0"/>
                  </a:lnTo>
                  <a:lnTo>
                    <a:pt x="12042038" y="789432"/>
                  </a:lnTo>
                  <a:lnTo>
                    <a:pt x="120420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98720"/>
              <a:ext cx="12189714" cy="18569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992993"/>
              <a:ext cx="12191365" cy="80210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7186" y="1853163"/>
            <a:ext cx="9809238" cy="164672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180198" y="5943600"/>
            <a:ext cx="4744720" cy="64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4445" algn="ctr">
              <a:lnSpc>
                <a:spcPct val="100000"/>
              </a:lnSpc>
              <a:spcBef>
                <a:spcPts val="95"/>
              </a:spcBef>
            </a:pPr>
            <a:r>
              <a:rPr lang="ru-RU" sz="2000" b="1" spc="-25" dirty="0" smtClean="0">
                <a:latin typeface="Arial"/>
                <a:cs typeface="Arial"/>
              </a:rPr>
              <a:t>Учитель </a:t>
            </a:r>
            <a:r>
              <a:rPr sz="2000" b="1" spc="-25" dirty="0" err="1" smtClean="0">
                <a:latin typeface="Arial"/>
                <a:cs typeface="Arial"/>
              </a:rPr>
              <a:t>мат</a:t>
            </a:r>
            <a:r>
              <a:rPr lang="ru-RU" sz="2000" b="1" spc="-25" dirty="0">
                <a:latin typeface="Arial"/>
                <a:cs typeface="Arial"/>
              </a:rPr>
              <a:t>е</a:t>
            </a:r>
            <a:r>
              <a:rPr sz="2000" b="1" spc="-25" dirty="0" err="1" smtClean="0">
                <a:latin typeface="Arial"/>
                <a:cs typeface="Arial"/>
              </a:rPr>
              <a:t>мат</a:t>
            </a:r>
            <a:r>
              <a:rPr lang="ru-RU" sz="2000" b="1" spc="-25" dirty="0" err="1">
                <a:latin typeface="Arial"/>
                <a:cs typeface="Arial"/>
              </a:rPr>
              <a:t>и</a:t>
            </a:r>
            <a:r>
              <a:rPr lang="ru-RU" sz="2000" b="1" spc="-25" dirty="0" err="1" smtClean="0">
                <a:latin typeface="Arial"/>
                <a:cs typeface="Arial"/>
              </a:rPr>
              <a:t>ки</a:t>
            </a:r>
            <a:r>
              <a:rPr lang="ru-RU" sz="2000" b="1" spc="-25" dirty="0" smtClean="0">
                <a:latin typeface="Arial"/>
                <a:cs typeface="Arial"/>
              </a:rPr>
              <a:t>:</a:t>
            </a:r>
          </a:p>
          <a:p>
            <a:pPr marL="12700" marR="5080" indent="-4445" algn="ctr">
              <a:lnSpc>
                <a:spcPct val="100000"/>
              </a:lnSpc>
              <a:spcBef>
                <a:spcPts val="95"/>
              </a:spcBef>
            </a:pPr>
            <a:r>
              <a:rPr lang="ru-RU" sz="2000" b="1" spc="-25" dirty="0" smtClean="0">
                <a:latin typeface="Arial"/>
                <a:cs typeface="Arial"/>
              </a:rPr>
              <a:t>Берент Д. В.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67935" y="0"/>
            <a:ext cx="7103745" cy="20287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10" dirty="0" smtClean="0">
                <a:latin typeface="Arial"/>
                <a:cs typeface="Arial"/>
              </a:rPr>
              <a:t>МБОУСОШ №28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endParaRPr lang="ru-RU" b="1" spc="-1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>
                <a:latin typeface="Arial"/>
                <a:cs typeface="Arial"/>
              </a:rPr>
              <a:t>Детей надо учить тому,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>
                <a:latin typeface="Arial"/>
                <a:cs typeface="Arial"/>
              </a:rPr>
              <a:t>что пригодится им, когда они вырастут.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>
                <a:latin typeface="Arial"/>
                <a:cs typeface="Arial"/>
              </a:rPr>
              <a:t>Аристипп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endParaRPr lang="ru-RU" sz="1800" b="1" spc="-10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10" dirty="0" smtClean="0">
                <a:latin typeface="Arial"/>
                <a:cs typeface="Arial"/>
              </a:rPr>
              <a:t> 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5952" y="1081862"/>
            <a:ext cx="890269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5" dirty="0">
                <a:latin typeface="Times New Roman"/>
                <a:cs typeface="Times New Roman"/>
              </a:rPr>
              <a:t>В</a:t>
            </a:r>
            <a:r>
              <a:rPr sz="1600" b="1" spc="10" dirty="0">
                <a:latin typeface="Times New Roman"/>
                <a:cs typeface="Times New Roman"/>
              </a:rPr>
              <a:t>оп</a:t>
            </a:r>
            <a:r>
              <a:rPr sz="1600" b="1" spc="-5" dirty="0">
                <a:latin typeface="Times New Roman"/>
                <a:cs typeface="Times New Roman"/>
              </a:rPr>
              <a:t>р</a:t>
            </a:r>
            <a:r>
              <a:rPr sz="1600" b="1" spc="10" dirty="0">
                <a:latin typeface="Times New Roman"/>
                <a:cs typeface="Times New Roman"/>
              </a:rPr>
              <a:t>о</a:t>
            </a:r>
            <a:r>
              <a:rPr sz="1600" b="1" dirty="0">
                <a:latin typeface="Times New Roman"/>
                <a:cs typeface="Times New Roman"/>
              </a:rPr>
              <a:t>с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spc="10" dirty="0">
                <a:latin typeface="Times New Roman"/>
                <a:cs typeface="Times New Roman"/>
              </a:rPr>
              <a:t>2</a:t>
            </a:r>
            <a:r>
              <a:rPr sz="1600" b="1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65952" y="1542669"/>
            <a:ext cx="21120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Times New Roman"/>
                <a:cs typeface="Times New Roman"/>
              </a:rPr>
              <a:t>Характеристики</a:t>
            </a:r>
            <a:r>
              <a:rPr sz="1400" b="1" spc="6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задания: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5952" y="1969084"/>
            <a:ext cx="379095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380" indent="-106680">
              <a:lnSpc>
                <a:spcPct val="100000"/>
              </a:lnSpc>
              <a:spcBef>
                <a:spcPts val="95"/>
              </a:spcBef>
              <a:buFont typeface="Times New Roman"/>
              <a:buChar char="•"/>
              <a:tabLst>
                <a:tab pos="119380" algn="l"/>
              </a:tabLst>
            </a:pPr>
            <a:r>
              <a:rPr sz="1400" b="1" spc="-20" dirty="0">
                <a:latin typeface="Times New Roman"/>
                <a:cs typeface="Times New Roman"/>
              </a:rPr>
              <a:t>Содержательная</a:t>
            </a:r>
            <a:r>
              <a:rPr sz="1400" b="1" spc="12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область</a:t>
            </a:r>
            <a:r>
              <a:rPr sz="1400" b="1" spc="40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оценки</a:t>
            </a:r>
            <a:r>
              <a:rPr sz="1400" b="1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Количество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65952" y="2396489"/>
            <a:ext cx="42583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9380" indent="-106680">
              <a:lnSpc>
                <a:spcPct val="100000"/>
              </a:lnSpc>
              <a:spcBef>
                <a:spcPts val="90"/>
              </a:spcBef>
              <a:buFont typeface="Times New Roman"/>
              <a:buChar char="•"/>
              <a:tabLst>
                <a:tab pos="119380" algn="l"/>
              </a:tabLst>
            </a:pPr>
            <a:r>
              <a:rPr sz="1400" b="1" spc="-15" dirty="0">
                <a:latin typeface="Times New Roman"/>
                <a:cs typeface="Times New Roman"/>
              </a:rPr>
              <a:t>Компетентностная</a:t>
            </a:r>
            <a:r>
              <a:rPr sz="1400" b="1" spc="114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область</a:t>
            </a:r>
            <a:r>
              <a:rPr sz="1400" b="1" spc="4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оценки</a:t>
            </a:r>
            <a:r>
              <a:rPr sz="1400" b="1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Формулировать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65952" y="2823463"/>
            <a:ext cx="20904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9380" indent="-106680">
              <a:lnSpc>
                <a:spcPct val="100000"/>
              </a:lnSpc>
              <a:spcBef>
                <a:spcPts val="90"/>
              </a:spcBef>
              <a:buFont typeface="Times New Roman"/>
              <a:buChar char="•"/>
              <a:tabLst>
                <a:tab pos="119380" algn="l"/>
              </a:tabLst>
            </a:pPr>
            <a:r>
              <a:rPr sz="1400" b="1" spc="-25" dirty="0">
                <a:latin typeface="Times New Roman"/>
                <a:cs typeface="Times New Roman"/>
              </a:rPr>
              <a:t>Контекст</a:t>
            </a:r>
            <a:r>
              <a:rPr sz="1400" b="1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Личная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жизнь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65952" y="3249879"/>
            <a:ext cx="26263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380" indent="-106680">
              <a:lnSpc>
                <a:spcPct val="100000"/>
              </a:lnSpc>
              <a:spcBef>
                <a:spcPts val="95"/>
              </a:spcBef>
              <a:buFont typeface="Times New Roman"/>
              <a:buChar char="•"/>
              <a:tabLst>
                <a:tab pos="119380" algn="l"/>
              </a:tabLst>
            </a:pPr>
            <a:r>
              <a:rPr sz="1400" b="1" spc="-35" dirty="0">
                <a:latin typeface="Times New Roman"/>
                <a:cs typeface="Times New Roman"/>
              </a:rPr>
              <a:t>Уровень</a:t>
            </a:r>
            <a:r>
              <a:rPr sz="1400" b="1" spc="3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сложности</a:t>
            </a:r>
            <a:r>
              <a:rPr sz="1400" b="1" spc="9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задания</a:t>
            </a:r>
            <a:r>
              <a:rPr sz="1400" b="1" spc="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65952" y="3677158"/>
            <a:ext cx="29190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9380" indent="-106680">
              <a:lnSpc>
                <a:spcPct val="100000"/>
              </a:lnSpc>
              <a:spcBef>
                <a:spcPts val="90"/>
              </a:spcBef>
              <a:buFont typeface="Times New Roman"/>
              <a:buChar char="•"/>
              <a:tabLst>
                <a:tab pos="119380" algn="l"/>
              </a:tabLst>
            </a:pPr>
            <a:r>
              <a:rPr sz="1400" b="1" spc="-25" dirty="0">
                <a:latin typeface="Times New Roman"/>
                <a:cs typeface="Times New Roman"/>
              </a:rPr>
              <a:t>Формат</a:t>
            </a:r>
            <a:r>
              <a:rPr sz="1400" b="1" spc="4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ответа</a:t>
            </a:r>
            <a:r>
              <a:rPr sz="1400" b="1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 </a:t>
            </a:r>
            <a:r>
              <a:rPr sz="1400" spc="-10" dirty="0">
                <a:latin typeface="Times New Roman"/>
                <a:cs typeface="Times New Roman"/>
              </a:rPr>
              <a:t>развернутый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ответ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65952" y="4104258"/>
            <a:ext cx="5420360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buFont typeface="Times New Roman"/>
              <a:buChar char="•"/>
              <a:tabLst>
                <a:tab pos="119380" algn="l"/>
              </a:tabLst>
            </a:pPr>
            <a:r>
              <a:rPr sz="1400" b="1" spc="-10" dirty="0">
                <a:latin typeface="Times New Roman"/>
                <a:cs typeface="Times New Roman"/>
              </a:rPr>
              <a:t>Описание</a:t>
            </a:r>
            <a:r>
              <a:rPr sz="1400" b="1" spc="8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задания</a:t>
            </a:r>
            <a:r>
              <a:rPr sz="1400" b="1" spc="1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(«объект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оценки»)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выполнение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расчетов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натуральными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числами;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понимание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смысла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арифметического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действия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(деление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остатком),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прикидка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результата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65952" y="4957952"/>
            <a:ext cx="469963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buFont typeface="Times New Roman"/>
              <a:buChar char="•"/>
              <a:tabLst>
                <a:tab pos="119380" algn="l"/>
              </a:tabLst>
            </a:pPr>
            <a:r>
              <a:rPr sz="1400" b="1" spc="-15" dirty="0">
                <a:latin typeface="Times New Roman"/>
                <a:cs typeface="Times New Roman"/>
              </a:rPr>
              <a:t>Дополнительные</a:t>
            </a:r>
            <a:r>
              <a:rPr sz="1400" b="1" spc="1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характеристики.</a:t>
            </a:r>
            <a:r>
              <a:rPr sz="1400" b="1" spc="1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Проверяются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действия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универсального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характера: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формулировать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вывод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0809" y="1081862"/>
            <a:ext cx="89090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5" dirty="0">
                <a:latin typeface="Times New Roman"/>
                <a:cs typeface="Times New Roman"/>
              </a:rPr>
              <a:t>В</a:t>
            </a:r>
            <a:r>
              <a:rPr sz="1600" b="1" spc="10" dirty="0">
                <a:latin typeface="Times New Roman"/>
                <a:cs typeface="Times New Roman"/>
              </a:rPr>
              <a:t>оп</a:t>
            </a:r>
            <a:r>
              <a:rPr sz="1600" b="1" spc="-5" dirty="0">
                <a:latin typeface="Times New Roman"/>
                <a:cs typeface="Times New Roman"/>
              </a:rPr>
              <a:t>р</a:t>
            </a:r>
            <a:r>
              <a:rPr sz="1600" b="1" spc="10" dirty="0">
                <a:latin typeface="Times New Roman"/>
                <a:cs typeface="Times New Roman"/>
              </a:rPr>
              <a:t>о</a:t>
            </a:r>
            <a:r>
              <a:rPr sz="1600" b="1" dirty="0">
                <a:latin typeface="Times New Roman"/>
                <a:cs typeface="Times New Roman"/>
              </a:rPr>
              <a:t>с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spc="25" dirty="0">
                <a:latin typeface="Times New Roman"/>
                <a:cs typeface="Times New Roman"/>
              </a:rPr>
              <a:t>1</a:t>
            </a:r>
            <a:r>
              <a:rPr sz="1600" b="1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0809" y="1542669"/>
            <a:ext cx="21139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Times New Roman"/>
                <a:cs typeface="Times New Roman"/>
              </a:rPr>
              <a:t>Характеристики</a:t>
            </a:r>
            <a:r>
              <a:rPr sz="1400" b="1" spc="4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задания: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0809" y="1969769"/>
            <a:ext cx="379095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9380" indent="-106680">
              <a:lnSpc>
                <a:spcPct val="100000"/>
              </a:lnSpc>
              <a:spcBef>
                <a:spcPts val="90"/>
              </a:spcBef>
              <a:buFont typeface="Times New Roman"/>
              <a:buChar char="•"/>
              <a:tabLst>
                <a:tab pos="119380" algn="l"/>
              </a:tabLst>
            </a:pPr>
            <a:r>
              <a:rPr sz="1400" b="1" spc="-20" dirty="0">
                <a:latin typeface="Times New Roman"/>
                <a:cs typeface="Times New Roman"/>
              </a:rPr>
              <a:t>Содержательная</a:t>
            </a:r>
            <a:r>
              <a:rPr sz="1400" b="1" spc="12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область</a:t>
            </a:r>
            <a:r>
              <a:rPr sz="1400" b="1" spc="5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оценки</a:t>
            </a:r>
            <a:r>
              <a:rPr sz="1400" b="1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Количество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0809" y="2396489"/>
            <a:ext cx="42583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9380" indent="-106680">
              <a:lnSpc>
                <a:spcPct val="100000"/>
              </a:lnSpc>
              <a:spcBef>
                <a:spcPts val="90"/>
              </a:spcBef>
              <a:buFont typeface="Times New Roman"/>
              <a:buChar char="•"/>
              <a:tabLst>
                <a:tab pos="119380" algn="l"/>
              </a:tabLst>
            </a:pPr>
            <a:r>
              <a:rPr sz="1400" b="1" spc="-15" dirty="0">
                <a:latin typeface="Times New Roman"/>
                <a:cs typeface="Times New Roman"/>
              </a:rPr>
              <a:t>Компетентностная</a:t>
            </a:r>
            <a:r>
              <a:rPr sz="1400" b="1" spc="13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область</a:t>
            </a:r>
            <a:r>
              <a:rPr sz="1400" b="1" spc="5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оценки</a:t>
            </a:r>
            <a:r>
              <a:rPr sz="1400" b="1" spc="7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-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Формулировать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0809" y="2823463"/>
            <a:ext cx="20904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9380" indent="-106680">
              <a:lnSpc>
                <a:spcPct val="100000"/>
              </a:lnSpc>
              <a:spcBef>
                <a:spcPts val="90"/>
              </a:spcBef>
              <a:buChar char="•"/>
              <a:tabLst>
                <a:tab pos="119380" algn="l"/>
              </a:tabLst>
            </a:pPr>
            <a:r>
              <a:rPr sz="1400" b="1" spc="-25" dirty="0">
                <a:latin typeface="Times New Roman"/>
                <a:cs typeface="Times New Roman"/>
              </a:rPr>
              <a:t>Контекст</a:t>
            </a:r>
            <a:r>
              <a:rPr sz="1400" b="1" spc="5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-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Личная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жизнь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0809" y="3249879"/>
            <a:ext cx="261112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380" indent="-106680">
              <a:lnSpc>
                <a:spcPct val="100000"/>
              </a:lnSpc>
              <a:spcBef>
                <a:spcPts val="95"/>
              </a:spcBef>
              <a:buChar char="•"/>
              <a:tabLst>
                <a:tab pos="119380" algn="l"/>
              </a:tabLst>
            </a:pPr>
            <a:r>
              <a:rPr sz="1400" b="1" spc="-35" dirty="0">
                <a:latin typeface="Times New Roman"/>
                <a:cs typeface="Times New Roman"/>
              </a:rPr>
              <a:t>Уровень</a:t>
            </a:r>
            <a:r>
              <a:rPr sz="1400" b="1" spc="3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сложности</a:t>
            </a:r>
            <a:r>
              <a:rPr sz="1400" b="1" spc="8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задания</a:t>
            </a:r>
            <a:r>
              <a:rPr sz="1400" b="1" spc="5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0809" y="3677158"/>
            <a:ext cx="255714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9380" indent="-106680">
              <a:lnSpc>
                <a:spcPct val="100000"/>
              </a:lnSpc>
              <a:spcBef>
                <a:spcPts val="90"/>
              </a:spcBef>
              <a:buChar char="•"/>
              <a:tabLst>
                <a:tab pos="119380" algn="l"/>
              </a:tabLst>
            </a:pPr>
            <a:r>
              <a:rPr sz="1400" b="1" spc="-25" dirty="0">
                <a:latin typeface="Times New Roman"/>
                <a:cs typeface="Times New Roman"/>
              </a:rPr>
              <a:t>Формат</a:t>
            </a:r>
            <a:r>
              <a:rPr sz="1400" b="1" spc="5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ответа</a:t>
            </a:r>
            <a:r>
              <a:rPr sz="1400" b="1" spc="3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– </a:t>
            </a:r>
            <a:r>
              <a:rPr sz="1400" spc="-15" dirty="0">
                <a:latin typeface="Times New Roman"/>
                <a:cs typeface="Times New Roman"/>
              </a:rPr>
              <a:t>краткий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ответ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0809" y="4104258"/>
            <a:ext cx="5057140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buChar char="•"/>
              <a:tabLst>
                <a:tab pos="119380" algn="l"/>
              </a:tabLst>
            </a:pPr>
            <a:r>
              <a:rPr sz="1400" b="1" spc="-10" dirty="0">
                <a:latin typeface="Times New Roman"/>
                <a:cs typeface="Times New Roman"/>
              </a:rPr>
              <a:t>Описание</a:t>
            </a:r>
            <a:r>
              <a:rPr sz="1400" b="1" spc="8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задания</a:t>
            </a:r>
            <a:r>
              <a:rPr sz="1400" b="1" spc="10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(«объект</a:t>
            </a:r>
            <a:r>
              <a:rPr sz="1400" b="1" spc="5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оценки»)</a:t>
            </a:r>
            <a:r>
              <a:rPr sz="1400" b="1" spc="8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выполнение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расчетов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натуральными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числами;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составление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числового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выражения,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соответствующего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условию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задания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0809" y="4957952"/>
            <a:ext cx="4699635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buChar char="•"/>
              <a:tabLst>
                <a:tab pos="119380" algn="l"/>
              </a:tabLst>
            </a:pPr>
            <a:r>
              <a:rPr sz="1400" b="1" spc="-15" dirty="0">
                <a:latin typeface="Times New Roman"/>
                <a:cs typeface="Times New Roman"/>
              </a:rPr>
              <a:t>Дополнительные</a:t>
            </a:r>
            <a:r>
              <a:rPr sz="1400" b="1" spc="1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характеристики.</a:t>
            </a:r>
            <a:r>
              <a:rPr sz="1400" b="1" spc="9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Проверяются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действия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универсального </a:t>
            </a:r>
            <a:r>
              <a:rPr sz="1400" spc="-15" dirty="0">
                <a:latin typeface="Times New Roman"/>
                <a:cs typeface="Times New Roman"/>
              </a:rPr>
              <a:t>характера: планировать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ход </a:t>
            </a:r>
            <a:r>
              <a:rPr sz="1400" spc="-5" dirty="0">
                <a:latin typeface="Times New Roman"/>
                <a:cs typeface="Times New Roman"/>
              </a:rPr>
              <a:t>решения,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упорядочивать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действия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384" y="512063"/>
            <a:ext cx="3291840" cy="219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429255"/>
            <a:ext cx="12088495" cy="4429125"/>
            <a:chOff x="0" y="2429255"/>
            <a:chExt cx="12088495" cy="4429125"/>
          </a:xfrm>
        </p:grpSpPr>
        <p:sp>
          <p:nvSpPr>
            <p:cNvPr id="3" name="object 3"/>
            <p:cNvSpPr/>
            <p:nvPr/>
          </p:nvSpPr>
          <p:spPr>
            <a:xfrm>
              <a:off x="6763511" y="2456687"/>
              <a:ext cx="5297805" cy="4163695"/>
            </a:xfrm>
            <a:custGeom>
              <a:avLst/>
              <a:gdLst/>
              <a:ahLst/>
              <a:cxnLst/>
              <a:rect l="l" t="t" r="r" b="b"/>
              <a:pathLst>
                <a:path w="5297805" h="4163695">
                  <a:moveTo>
                    <a:pt x="5297424" y="0"/>
                  </a:moveTo>
                  <a:lnTo>
                    <a:pt x="0" y="0"/>
                  </a:lnTo>
                  <a:lnTo>
                    <a:pt x="0" y="4163567"/>
                  </a:lnTo>
                  <a:lnTo>
                    <a:pt x="5297424" y="4163567"/>
                  </a:lnTo>
                  <a:lnTo>
                    <a:pt x="52974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36080" y="2429255"/>
              <a:ext cx="5352415" cy="4218940"/>
            </a:xfrm>
            <a:custGeom>
              <a:avLst/>
              <a:gdLst/>
              <a:ahLst/>
              <a:cxnLst/>
              <a:rect l="l" t="t" r="r" b="b"/>
              <a:pathLst>
                <a:path w="5352415" h="4218940">
                  <a:moveTo>
                    <a:pt x="5324856" y="0"/>
                  </a:moveTo>
                  <a:lnTo>
                    <a:pt x="27431" y="0"/>
                  </a:lnTo>
                  <a:lnTo>
                    <a:pt x="16769" y="2160"/>
                  </a:lnTo>
                  <a:lnTo>
                    <a:pt x="8048" y="8048"/>
                  </a:lnTo>
                  <a:lnTo>
                    <a:pt x="2160" y="16769"/>
                  </a:lnTo>
                  <a:lnTo>
                    <a:pt x="0" y="27431"/>
                  </a:lnTo>
                  <a:lnTo>
                    <a:pt x="0" y="4191000"/>
                  </a:lnTo>
                  <a:lnTo>
                    <a:pt x="2160" y="4201678"/>
                  </a:lnTo>
                  <a:lnTo>
                    <a:pt x="8048" y="4210397"/>
                  </a:lnTo>
                  <a:lnTo>
                    <a:pt x="16769" y="4216276"/>
                  </a:lnTo>
                  <a:lnTo>
                    <a:pt x="27431" y="4218432"/>
                  </a:lnTo>
                  <a:lnTo>
                    <a:pt x="5324856" y="4218432"/>
                  </a:lnTo>
                  <a:lnTo>
                    <a:pt x="5335518" y="4216276"/>
                  </a:lnTo>
                  <a:lnTo>
                    <a:pt x="5344239" y="4210397"/>
                  </a:lnTo>
                  <a:lnTo>
                    <a:pt x="5350127" y="4201678"/>
                  </a:lnTo>
                  <a:lnTo>
                    <a:pt x="5352288" y="4191000"/>
                  </a:lnTo>
                  <a:lnTo>
                    <a:pt x="5352288" y="4185513"/>
                  </a:lnTo>
                  <a:lnTo>
                    <a:pt x="32893" y="4185513"/>
                  </a:lnTo>
                  <a:lnTo>
                    <a:pt x="32893" y="32893"/>
                  </a:lnTo>
                  <a:lnTo>
                    <a:pt x="5352288" y="32893"/>
                  </a:lnTo>
                  <a:lnTo>
                    <a:pt x="5352288" y="27432"/>
                  </a:lnTo>
                  <a:lnTo>
                    <a:pt x="5350127" y="16769"/>
                  </a:lnTo>
                  <a:lnTo>
                    <a:pt x="5344239" y="8048"/>
                  </a:lnTo>
                  <a:lnTo>
                    <a:pt x="5335518" y="2160"/>
                  </a:lnTo>
                  <a:lnTo>
                    <a:pt x="5324856" y="0"/>
                  </a:lnTo>
                  <a:close/>
                </a:path>
                <a:path w="5352415" h="4218940">
                  <a:moveTo>
                    <a:pt x="5352288" y="32893"/>
                  </a:moveTo>
                  <a:lnTo>
                    <a:pt x="5319395" y="32893"/>
                  </a:lnTo>
                  <a:lnTo>
                    <a:pt x="5319395" y="4185513"/>
                  </a:lnTo>
                  <a:lnTo>
                    <a:pt x="5352288" y="4185513"/>
                  </a:lnTo>
                  <a:lnTo>
                    <a:pt x="5352288" y="32893"/>
                  </a:lnTo>
                  <a:close/>
                </a:path>
                <a:path w="5352415" h="4218940">
                  <a:moveTo>
                    <a:pt x="5308346" y="43942"/>
                  </a:moveTo>
                  <a:lnTo>
                    <a:pt x="43942" y="43942"/>
                  </a:lnTo>
                  <a:lnTo>
                    <a:pt x="43942" y="4174540"/>
                  </a:lnTo>
                  <a:lnTo>
                    <a:pt x="5308346" y="4174540"/>
                  </a:lnTo>
                  <a:lnTo>
                    <a:pt x="5308346" y="4163568"/>
                  </a:lnTo>
                  <a:lnTo>
                    <a:pt x="54864" y="4163568"/>
                  </a:lnTo>
                  <a:lnTo>
                    <a:pt x="54864" y="54864"/>
                  </a:lnTo>
                  <a:lnTo>
                    <a:pt x="5308346" y="54864"/>
                  </a:lnTo>
                  <a:lnTo>
                    <a:pt x="5308346" y="43942"/>
                  </a:lnTo>
                  <a:close/>
                </a:path>
                <a:path w="5352415" h="4218940">
                  <a:moveTo>
                    <a:pt x="5308346" y="54864"/>
                  </a:moveTo>
                  <a:lnTo>
                    <a:pt x="5297424" y="54864"/>
                  </a:lnTo>
                  <a:lnTo>
                    <a:pt x="5297424" y="4163568"/>
                  </a:lnTo>
                  <a:lnTo>
                    <a:pt x="5308346" y="4163568"/>
                  </a:lnTo>
                  <a:lnTo>
                    <a:pt x="5308346" y="548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18922" y="161386"/>
            <a:ext cx="3822700" cy="94361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1800" b="1" dirty="0">
                <a:latin typeface="Arial"/>
                <a:cs typeface="Arial"/>
              </a:rPr>
              <a:t>Задание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2.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«Багаж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аэропорту».</a:t>
            </a:r>
            <a:endParaRPr sz="1800">
              <a:latin typeface="Arial"/>
              <a:cs typeface="Arial"/>
            </a:endParaRPr>
          </a:p>
          <a:p>
            <a:pPr marL="16510">
              <a:lnSpc>
                <a:spcPct val="100000"/>
              </a:lnSpc>
              <a:spcBef>
                <a:spcPts val="740"/>
              </a:spcBef>
            </a:pPr>
            <a:r>
              <a:rPr sz="1400" spc="-15" dirty="0">
                <a:latin typeface="Times New Roman"/>
                <a:cs typeface="Times New Roman"/>
              </a:rPr>
              <a:t>Иван</a:t>
            </a:r>
            <a:r>
              <a:rPr sz="1400" spc="5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Иванович</a:t>
            </a:r>
            <a:r>
              <a:rPr sz="1400" spc="5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собирается</a:t>
            </a:r>
            <a:r>
              <a:rPr sz="1400" spc="5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полететь</a:t>
            </a:r>
            <a:r>
              <a:rPr sz="1400" spc="5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5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отпуск</a:t>
            </a:r>
            <a:endParaRPr sz="1400">
              <a:latin typeface="Times New Roman"/>
              <a:cs typeface="Times New Roman"/>
            </a:endParaRPr>
          </a:p>
          <a:p>
            <a:pPr marL="16510">
              <a:lnSpc>
                <a:spcPct val="100000"/>
              </a:lnSpc>
            </a:pPr>
            <a:r>
              <a:rPr sz="1400" spc="-25" dirty="0">
                <a:latin typeface="Times New Roman"/>
                <a:cs typeface="Times New Roman"/>
              </a:rPr>
              <a:t>«Сокол».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28591" y="653542"/>
            <a:ext cx="218059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Times New Roman"/>
                <a:cs typeface="Times New Roman"/>
              </a:rPr>
              <a:t>на</a:t>
            </a:r>
            <a:r>
              <a:rPr sz="1400" spc="5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самолете</a:t>
            </a:r>
            <a:r>
              <a:rPr sz="1400" spc="5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авиакомпании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3189" y="1294002"/>
            <a:ext cx="609155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Times New Roman"/>
                <a:cs typeface="Times New Roman"/>
              </a:rPr>
              <a:t>Он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узнал,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что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салон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самолета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можно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взять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ручную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кладь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весом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не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более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7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60" dirty="0">
                <a:latin typeface="Times New Roman"/>
                <a:cs typeface="Times New Roman"/>
              </a:rPr>
              <a:t>кг.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Также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стоимость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билета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входит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место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багажа </a:t>
            </a:r>
            <a:r>
              <a:rPr sz="1400" spc="-10" dirty="0">
                <a:latin typeface="Times New Roman"/>
                <a:cs typeface="Times New Roman"/>
              </a:rPr>
              <a:t>весом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20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60" dirty="0">
                <a:latin typeface="Times New Roman"/>
                <a:cs typeface="Times New Roman"/>
              </a:rPr>
              <a:t>кг.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3189" y="1934337"/>
            <a:ext cx="6090920" cy="1091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Times New Roman"/>
                <a:cs typeface="Times New Roman"/>
              </a:rPr>
              <a:t>Если </a:t>
            </a:r>
            <a:r>
              <a:rPr sz="1400" spc="-5" dirty="0">
                <a:latin typeface="Times New Roman"/>
                <a:cs typeface="Times New Roman"/>
              </a:rPr>
              <a:t>у пассажира </a:t>
            </a:r>
            <a:r>
              <a:rPr sz="1400" spc="-20" dirty="0">
                <a:latin typeface="Times New Roman"/>
                <a:cs typeface="Times New Roman"/>
              </a:rPr>
              <a:t>несколько </a:t>
            </a:r>
            <a:r>
              <a:rPr sz="1400" spc="5" dirty="0">
                <a:latin typeface="Times New Roman"/>
                <a:cs typeface="Times New Roman"/>
              </a:rPr>
              <a:t>мест </a:t>
            </a:r>
            <a:r>
              <a:rPr sz="1400" spc="-5" dirty="0">
                <a:latin typeface="Times New Roman"/>
                <a:cs typeface="Times New Roman"/>
              </a:rPr>
              <a:t>багажа, </a:t>
            </a:r>
            <a:r>
              <a:rPr sz="1400" spc="-25" dirty="0">
                <a:latin typeface="Times New Roman"/>
                <a:cs typeface="Times New Roman"/>
              </a:rPr>
              <a:t>то </a:t>
            </a:r>
            <a:r>
              <a:rPr sz="1400" spc="-10" dirty="0">
                <a:latin typeface="Times New Roman"/>
                <a:cs typeface="Times New Roman"/>
              </a:rPr>
              <a:t>на </a:t>
            </a:r>
            <a:r>
              <a:rPr sz="1400" spc="-5" dirty="0">
                <a:latin typeface="Times New Roman"/>
                <a:cs typeface="Times New Roman"/>
              </a:rPr>
              <a:t>каждое </a:t>
            </a:r>
            <a:r>
              <a:rPr sz="1400" spc="-10" dirty="0">
                <a:latin typeface="Times New Roman"/>
                <a:cs typeface="Times New Roman"/>
              </a:rPr>
              <a:t>из </a:t>
            </a:r>
            <a:r>
              <a:rPr sz="1400" dirty="0">
                <a:latin typeface="Times New Roman"/>
                <a:cs typeface="Times New Roman"/>
              </a:rPr>
              <a:t>них </a:t>
            </a:r>
            <a:r>
              <a:rPr sz="1400" spc="-10" dirty="0">
                <a:latin typeface="Times New Roman"/>
                <a:cs typeface="Times New Roman"/>
              </a:rPr>
              <a:t>можно </a:t>
            </a:r>
            <a:r>
              <a:rPr sz="1400" spc="-5" dirty="0">
                <a:latin typeface="Times New Roman"/>
                <a:cs typeface="Times New Roman"/>
              </a:rPr>
              <a:t>оформить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дополнительное место багажа. Дополнительное место – </a:t>
            </a:r>
            <a:r>
              <a:rPr sz="1400" spc="-20" dirty="0">
                <a:latin typeface="Times New Roman"/>
                <a:cs typeface="Times New Roman"/>
              </a:rPr>
              <a:t>один </a:t>
            </a:r>
            <a:r>
              <a:rPr sz="1400" spc="-10" dirty="0">
                <a:latin typeface="Times New Roman"/>
                <a:cs typeface="Times New Roman"/>
              </a:rPr>
              <a:t>предмет весом </a:t>
            </a:r>
            <a:r>
              <a:rPr sz="1400" spc="5" dirty="0">
                <a:latin typeface="Times New Roman"/>
                <a:cs typeface="Times New Roman"/>
              </a:rPr>
              <a:t>до 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20 </a:t>
            </a:r>
            <a:r>
              <a:rPr sz="1400" spc="-10" dirty="0">
                <a:latin typeface="Times New Roman"/>
                <a:cs typeface="Times New Roman"/>
              </a:rPr>
              <a:t>кг </a:t>
            </a:r>
            <a:r>
              <a:rPr sz="1400" spc="-5" dirty="0">
                <a:latin typeface="Times New Roman"/>
                <a:cs typeface="Times New Roman"/>
              </a:rPr>
              <a:t>– </a:t>
            </a:r>
            <a:r>
              <a:rPr sz="1400" spc="-10" dirty="0">
                <a:latin typeface="Times New Roman"/>
                <a:cs typeface="Times New Roman"/>
              </a:rPr>
              <a:t>стоит </a:t>
            </a:r>
            <a:r>
              <a:rPr sz="1400" dirty="0">
                <a:latin typeface="Times New Roman"/>
                <a:cs typeface="Times New Roman"/>
              </a:rPr>
              <a:t>1000 </a:t>
            </a:r>
            <a:r>
              <a:rPr sz="1400" spc="-5" dirty="0">
                <a:latin typeface="Times New Roman"/>
                <a:cs typeface="Times New Roman"/>
              </a:rPr>
              <a:t>р. </a:t>
            </a:r>
            <a:r>
              <a:rPr sz="1400" spc="-10" dirty="0">
                <a:latin typeface="Times New Roman"/>
                <a:cs typeface="Times New Roman"/>
              </a:rPr>
              <a:t>Если </a:t>
            </a:r>
            <a:r>
              <a:rPr sz="1400" spc="-5" dirty="0">
                <a:latin typeface="Times New Roman"/>
                <a:cs typeface="Times New Roman"/>
              </a:rPr>
              <a:t>предмет </a:t>
            </a:r>
            <a:r>
              <a:rPr sz="1400" dirty="0">
                <a:latin typeface="Times New Roman"/>
                <a:cs typeface="Times New Roman"/>
              </a:rPr>
              <a:t>весом </a:t>
            </a:r>
            <a:r>
              <a:rPr sz="1400" spc="-10" dirty="0">
                <a:latin typeface="Times New Roman"/>
                <a:cs typeface="Times New Roman"/>
              </a:rPr>
              <a:t>больше </a:t>
            </a:r>
            <a:r>
              <a:rPr sz="1400" spc="-5" dirty="0">
                <a:latin typeface="Times New Roman"/>
                <a:cs typeface="Times New Roman"/>
              </a:rPr>
              <a:t>20 </a:t>
            </a:r>
            <a:r>
              <a:rPr sz="1400" spc="-60" dirty="0">
                <a:latin typeface="Times New Roman"/>
                <a:cs typeface="Times New Roman"/>
              </a:rPr>
              <a:t>кг, </a:t>
            </a:r>
            <a:r>
              <a:rPr sz="1400" spc="-25" dirty="0">
                <a:latin typeface="Times New Roman"/>
                <a:cs typeface="Times New Roman"/>
              </a:rPr>
              <a:t>то </a:t>
            </a:r>
            <a:r>
              <a:rPr sz="1400" spc="-5" dirty="0">
                <a:latin typeface="Times New Roman"/>
                <a:cs typeface="Times New Roman"/>
              </a:rPr>
              <a:t>за </a:t>
            </a:r>
            <a:r>
              <a:rPr sz="1400" spc="-10" dirty="0">
                <a:latin typeface="Times New Roman"/>
                <a:cs typeface="Times New Roman"/>
              </a:rPr>
              <a:t>каждый </a:t>
            </a:r>
            <a:r>
              <a:rPr sz="1400" spc="-5" dirty="0">
                <a:latin typeface="Times New Roman"/>
                <a:cs typeface="Times New Roman"/>
              </a:rPr>
              <a:t>«лишний»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килограмм</a:t>
            </a:r>
            <a:r>
              <a:rPr sz="1400" spc="-5" dirty="0">
                <a:latin typeface="Times New Roman"/>
                <a:cs typeface="Times New Roman"/>
              </a:rPr>
              <a:t> сверх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двадцати</a:t>
            </a:r>
            <a:r>
              <a:rPr sz="1400" spc="-10" dirty="0">
                <a:latin typeface="Times New Roman"/>
                <a:cs typeface="Times New Roman"/>
              </a:rPr>
              <a:t> нужно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заплатить</a:t>
            </a:r>
            <a:r>
              <a:rPr sz="1400" spc="-5" dirty="0">
                <a:latin typeface="Times New Roman"/>
                <a:cs typeface="Times New Roman"/>
              </a:rPr>
              <a:t> ещё</a:t>
            </a:r>
            <a:r>
              <a:rPr sz="1400" dirty="0">
                <a:latin typeface="Times New Roman"/>
                <a:cs typeface="Times New Roman"/>
              </a:rPr>
              <a:t> 300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р.</a:t>
            </a:r>
            <a:r>
              <a:rPr sz="1400" dirty="0">
                <a:latin typeface="Times New Roman"/>
                <a:cs typeface="Times New Roman"/>
              </a:rPr>
              <a:t> (вес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округляется</a:t>
            </a:r>
            <a:r>
              <a:rPr sz="1400" spc="-5" dirty="0">
                <a:latin typeface="Times New Roman"/>
                <a:cs typeface="Times New Roman"/>
              </a:rPr>
              <a:t> в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большую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сторону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килограмма).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3189" y="3214573"/>
            <a:ext cx="581025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Times New Roman"/>
                <a:cs typeface="Times New Roman"/>
              </a:rPr>
              <a:t>Прибыв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аэропорт,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Иван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Иванович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взвесил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каждый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предмет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своего багажа.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29806" y="284226"/>
            <a:ext cx="4853940" cy="1182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Вопрос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1680"/>
              </a:lnSpc>
              <a:spcBef>
                <a:spcPts val="50"/>
              </a:spcBef>
            </a:pPr>
            <a:r>
              <a:rPr sz="1400" spc="-15" dirty="0">
                <a:latin typeface="Times New Roman"/>
                <a:cs typeface="Times New Roman"/>
              </a:rPr>
              <a:t>Какие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два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предмета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может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взять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собой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салон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самолета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Иван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Иванович?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Запишите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следующей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таблице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названия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этих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предметов.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860"/>
              </a:lnSpc>
            </a:pPr>
            <a:r>
              <a:rPr sz="1600" b="1" dirty="0">
                <a:latin typeface="Times New Roman"/>
                <a:cs typeface="Times New Roman"/>
              </a:rPr>
              <a:t>Ответ: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29806" y="2415666"/>
            <a:ext cx="4750435" cy="1216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Система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оценивания.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600"/>
              </a:lnSpc>
              <a:spcBef>
                <a:spcPts val="1905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балла:</a:t>
            </a:r>
            <a:r>
              <a:rPr sz="24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использованием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соответствующих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названий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предметов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багажа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приведены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решения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 </a:t>
            </a:r>
            <a:r>
              <a:rPr sz="1400" spc="-10" dirty="0">
                <a:latin typeface="Times New Roman"/>
                <a:cs typeface="Times New Roman"/>
              </a:rPr>
              <a:t>любом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порядке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29806" y="4946091"/>
            <a:ext cx="4110354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балл: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20"/>
              </a:spcBef>
            </a:pPr>
            <a:r>
              <a:rPr sz="1400" spc="-10" dirty="0">
                <a:latin typeface="Times New Roman"/>
                <a:cs typeface="Times New Roman"/>
              </a:rPr>
              <a:t>Приведено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одно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любое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решение,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другое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решение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не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приведено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или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приведено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неверное.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0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баллов:</a:t>
            </a:r>
            <a:r>
              <a:rPr sz="24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Другие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ответы.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Ответ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отсутствует.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528" y="3691128"/>
            <a:ext cx="11262360" cy="2334895"/>
            <a:chOff x="33528" y="3691128"/>
            <a:chExt cx="11262360" cy="2334895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8904" y="4108704"/>
              <a:ext cx="4172712" cy="18135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28" y="4108704"/>
              <a:ext cx="1493520" cy="191719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68184" y="3691128"/>
              <a:ext cx="3727704" cy="1014984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87016" y="1542622"/>
            <a:ext cx="4835195" cy="828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056" y="76200"/>
            <a:ext cx="12003405" cy="6583680"/>
            <a:chOff x="67056" y="76200"/>
            <a:chExt cx="12003405" cy="6583680"/>
          </a:xfrm>
        </p:grpSpPr>
        <p:sp>
          <p:nvSpPr>
            <p:cNvPr id="3" name="object 3"/>
            <p:cNvSpPr/>
            <p:nvPr/>
          </p:nvSpPr>
          <p:spPr>
            <a:xfrm>
              <a:off x="5623559" y="76200"/>
              <a:ext cx="6446520" cy="3697604"/>
            </a:xfrm>
            <a:custGeom>
              <a:avLst/>
              <a:gdLst/>
              <a:ahLst/>
              <a:cxnLst/>
              <a:rect l="l" t="t" r="r" b="b"/>
              <a:pathLst>
                <a:path w="6446520" h="3697604">
                  <a:moveTo>
                    <a:pt x="6419088" y="0"/>
                  </a:moveTo>
                  <a:lnTo>
                    <a:pt x="27431" y="0"/>
                  </a:lnTo>
                  <a:lnTo>
                    <a:pt x="16769" y="2160"/>
                  </a:lnTo>
                  <a:lnTo>
                    <a:pt x="8048" y="8048"/>
                  </a:lnTo>
                  <a:lnTo>
                    <a:pt x="2160" y="16769"/>
                  </a:lnTo>
                  <a:lnTo>
                    <a:pt x="0" y="27431"/>
                  </a:lnTo>
                  <a:lnTo>
                    <a:pt x="0" y="3669792"/>
                  </a:lnTo>
                  <a:lnTo>
                    <a:pt x="2160" y="3680454"/>
                  </a:lnTo>
                  <a:lnTo>
                    <a:pt x="8048" y="3689175"/>
                  </a:lnTo>
                  <a:lnTo>
                    <a:pt x="16769" y="3695063"/>
                  </a:lnTo>
                  <a:lnTo>
                    <a:pt x="27431" y="3697224"/>
                  </a:lnTo>
                  <a:lnTo>
                    <a:pt x="6419088" y="3697224"/>
                  </a:lnTo>
                  <a:lnTo>
                    <a:pt x="6429750" y="3695063"/>
                  </a:lnTo>
                  <a:lnTo>
                    <a:pt x="6438471" y="3689175"/>
                  </a:lnTo>
                  <a:lnTo>
                    <a:pt x="6444359" y="3680454"/>
                  </a:lnTo>
                  <a:lnTo>
                    <a:pt x="6446520" y="3669792"/>
                  </a:lnTo>
                  <a:lnTo>
                    <a:pt x="6446520" y="3664330"/>
                  </a:lnTo>
                  <a:lnTo>
                    <a:pt x="32892" y="3664330"/>
                  </a:lnTo>
                  <a:lnTo>
                    <a:pt x="32892" y="32893"/>
                  </a:lnTo>
                  <a:lnTo>
                    <a:pt x="6446520" y="32893"/>
                  </a:lnTo>
                  <a:lnTo>
                    <a:pt x="6446520" y="27431"/>
                  </a:lnTo>
                  <a:lnTo>
                    <a:pt x="6444359" y="16769"/>
                  </a:lnTo>
                  <a:lnTo>
                    <a:pt x="6438471" y="8048"/>
                  </a:lnTo>
                  <a:lnTo>
                    <a:pt x="6429750" y="2160"/>
                  </a:lnTo>
                  <a:lnTo>
                    <a:pt x="6419088" y="0"/>
                  </a:lnTo>
                  <a:close/>
                </a:path>
                <a:path w="6446520" h="3697604">
                  <a:moveTo>
                    <a:pt x="6446520" y="32893"/>
                  </a:moveTo>
                  <a:lnTo>
                    <a:pt x="6413626" y="32893"/>
                  </a:lnTo>
                  <a:lnTo>
                    <a:pt x="6413626" y="3664330"/>
                  </a:lnTo>
                  <a:lnTo>
                    <a:pt x="6446520" y="3664330"/>
                  </a:lnTo>
                  <a:lnTo>
                    <a:pt x="6446520" y="32893"/>
                  </a:lnTo>
                  <a:close/>
                </a:path>
                <a:path w="6446520" h="3697604">
                  <a:moveTo>
                    <a:pt x="6402578" y="43942"/>
                  </a:moveTo>
                  <a:lnTo>
                    <a:pt x="43941" y="43942"/>
                  </a:lnTo>
                  <a:lnTo>
                    <a:pt x="43941" y="3653281"/>
                  </a:lnTo>
                  <a:lnTo>
                    <a:pt x="6402578" y="3653281"/>
                  </a:lnTo>
                  <a:lnTo>
                    <a:pt x="6402578" y="3642360"/>
                  </a:lnTo>
                  <a:lnTo>
                    <a:pt x="54863" y="3642360"/>
                  </a:lnTo>
                  <a:lnTo>
                    <a:pt x="54863" y="54864"/>
                  </a:lnTo>
                  <a:lnTo>
                    <a:pt x="6402578" y="54864"/>
                  </a:lnTo>
                  <a:lnTo>
                    <a:pt x="6402578" y="43942"/>
                  </a:lnTo>
                  <a:close/>
                </a:path>
                <a:path w="6446520" h="3697604">
                  <a:moveTo>
                    <a:pt x="6402578" y="54864"/>
                  </a:moveTo>
                  <a:lnTo>
                    <a:pt x="6391656" y="54864"/>
                  </a:lnTo>
                  <a:lnTo>
                    <a:pt x="6391656" y="3642360"/>
                  </a:lnTo>
                  <a:lnTo>
                    <a:pt x="6402578" y="3642360"/>
                  </a:lnTo>
                  <a:lnTo>
                    <a:pt x="6402578" y="548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4488" y="3745991"/>
              <a:ext cx="11948160" cy="2886710"/>
            </a:xfrm>
            <a:custGeom>
              <a:avLst/>
              <a:gdLst/>
              <a:ahLst/>
              <a:cxnLst/>
              <a:rect l="l" t="t" r="r" b="b"/>
              <a:pathLst>
                <a:path w="11948160" h="2886709">
                  <a:moveTo>
                    <a:pt x="11948160" y="0"/>
                  </a:moveTo>
                  <a:lnTo>
                    <a:pt x="0" y="0"/>
                  </a:lnTo>
                  <a:lnTo>
                    <a:pt x="0" y="2886455"/>
                  </a:lnTo>
                  <a:lnTo>
                    <a:pt x="11948160" y="2886455"/>
                  </a:lnTo>
                  <a:lnTo>
                    <a:pt x="119481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056" y="3718559"/>
              <a:ext cx="12003405" cy="2941320"/>
            </a:xfrm>
            <a:custGeom>
              <a:avLst/>
              <a:gdLst/>
              <a:ahLst/>
              <a:cxnLst/>
              <a:rect l="l" t="t" r="r" b="b"/>
              <a:pathLst>
                <a:path w="12003405" h="2941320">
                  <a:moveTo>
                    <a:pt x="11975592" y="0"/>
                  </a:moveTo>
                  <a:lnTo>
                    <a:pt x="27432" y="0"/>
                  </a:lnTo>
                  <a:lnTo>
                    <a:pt x="16754" y="2160"/>
                  </a:lnTo>
                  <a:lnTo>
                    <a:pt x="8034" y="8048"/>
                  </a:lnTo>
                  <a:lnTo>
                    <a:pt x="2155" y="16769"/>
                  </a:lnTo>
                  <a:lnTo>
                    <a:pt x="0" y="27431"/>
                  </a:lnTo>
                  <a:lnTo>
                    <a:pt x="0" y="2913888"/>
                  </a:lnTo>
                  <a:lnTo>
                    <a:pt x="2155" y="2924566"/>
                  </a:lnTo>
                  <a:lnTo>
                    <a:pt x="8034" y="2933285"/>
                  </a:lnTo>
                  <a:lnTo>
                    <a:pt x="16754" y="2939164"/>
                  </a:lnTo>
                  <a:lnTo>
                    <a:pt x="27432" y="2941320"/>
                  </a:lnTo>
                  <a:lnTo>
                    <a:pt x="11975592" y="2941320"/>
                  </a:lnTo>
                  <a:lnTo>
                    <a:pt x="11986254" y="2939164"/>
                  </a:lnTo>
                  <a:lnTo>
                    <a:pt x="11994975" y="2933285"/>
                  </a:lnTo>
                  <a:lnTo>
                    <a:pt x="12000863" y="2924566"/>
                  </a:lnTo>
                  <a:lnTo>
                    <a:pt x="12003024" y="2913888"/>
                  </a:lnTo>
                  <a:lnTo>
                    <a:pt x="12003024" y="2908401"/>
                  </a:lnTo>
                  <a:lnTo>
                    <a:pt x="32918" y="2908401"/>
                  </a:lnTo>
                  <a:lnTo>
                    <a:pt x="32918" y="32892"/>
                  </a:lnTo>
                  <a:lnTo>
                    <a:pt x="12003024" y="32892"/>
                  </a:lnTo>
                  <a:lnTo>
                    <a:pt x="12003024" y="27431"/>
                  </a:lnTo>
                  <a:lnTo>
                    <a:pt x="12000863" y="16769"/>
                  </a:lnTo>
                  <a:lnTo>
                    <a:pt x="11994975" y="8048"/>
                  </a:lnTo>
                  <a:lnTo>
                    <a:pt x="11986254" y="2160"/>
                  </a:lnTo>
                  <a:lnTo>
                    <a:pt x="11975592" y="0"/>
                  </a:lnTo>
                  <a:close/>
                </a:path>
                <a:path w="12003405" h="2941320">
                  <a:moveTo>
                    <a:pt x="12003024" y="32892"/>
                  </a:moveTo>
                  <a:lnTo>
                    <a:pt x="11970131" y="32892"/>
                  </a:lnTo>
                  <a:lnTo>
                    <a:pt x="11970131" y="2908401"/>
                  </a:lnTo>
                  <a:lnTo>
                    <a:pt x="12003024" y="2908401"/>
                  </a:lnTo>
                  <a:lnTo>
                    <a:pt x="12003024" y="32892"/>
                  </a:lnTo>
                  <a:close/>
                </a:path>
                <a:path w="12003405" h="2941320">
                  <a:moveTo>
                    <a:pt x="11959082" y="43941"/>
                  </a:moveTo>
                  <a:lnTo>
                    <a:pt x="43891" y="43941"/>
                  </a:lnTo>
                  <a:lnTo>
                    <a:pt x="43891" y="2897428"/>
                  </a:lnTo>
                  <a:lnTo>
                    <a:pt x="11959082" y="2897428"/>
                  </a:lnTo>
                  <a:lnTo>
                    <a:pt x="11959082" y="2886455"/>
                  </a:lnTo>
                  <a:lnTo>
                    <a:pt x="54863" y="2886455"/>
                  </a:lnTo>
                  <a:lnTo>
                    <a:pt x="54863" y="54863"/>
                  </a:lnTo>
                  <a:lnTo>
                    <a:pt x="11959082" y="54863"/>
                  </a:lnTo>
                  <a:lnTo>
                    <a:pt x="11959082" y="43941"/>
                  </a:lnTo>
                  <a:close/>
                </a:path>
                <a:path w="12003405" h="2941320">
                  <a:moveTo>
                    <a:pt x="11959082" y="54863"/>
                  </a:moveTo>
                  <a:lnTo>
                    <a:pt x="11948160" y="54863"/>
                  </a:lnTo>
                  <a:lnTo>
                    <a:pt x="11948160" y="2886455"/>
                  </a:lnTo>
                  <a:lnTo>
                    <a:pt x="11959082" y="2886455"/>
                  </a:lnTo>
                  <a:lnTo>
                    <a:pt x="11959082" y="548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18922" y="450037"/>
            <a:ext cx="4646295" cy="945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Вопрос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5"/>
              </a:spcBef>
            </a:pPr>
            <a:r>
              <a:rPr sz="1400" spc="-20" dirty="0">
                <a:latin typeface="Times New Roman"/>
                <a:cs typeface="Times New Roman"/>
              </a:rPr>
              <a:t>Иван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Иванович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взял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салон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самолета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рюкзак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ноутбук.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Как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Ивану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Ивановичу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поступить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оставшимися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предметами?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Запишите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ответ,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объясните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его.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64233" y="2485632"/>
            <a:ext cx="4585335" cy="410845"/>
            <a:chOff x="364233" y="2485632"/>
            <a:chExt cx="4585335" cy="41084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233" y="2485632"/>
              <a:ext cx="4584958" cy="41074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09955" y="2491739"/>
              <a:ext cx="4495800" cy="320040"/>
            </a:xfrm>
            <a:custGeom>
              <a:avLst/>
              <a:gdLst/>
              <a:ahLst/>
              <a:cxnLst/>
              <a:rect l="l" t="t" r="r" b="b"/>
              <a:pathLst>
                <a:path w="4495800" h="320039">
                  <a:moveTo>
                    <a:pt x="0" y="320039"/>
                  </a:moveTo>
                  <a:lnTo>
                    <a:pt x="4495800" y="320039"/>
                  </a:lnTo>
                  <a:lnTo>
                    <a:pt x="4495800" y="0"/>
                  </a:lnTo>
                  <a:lnTo>
                    <a:pt x="0" y="0"/>
                  </a:lnTo>
                  <a:lnTo>
                    <a:pt x="0" y="320039"/>
                  </a:lnTo>
                  <a:close/>
                </a:path>
              </a:pathLst>
            </a:custGeom>
            <a:ln w="9144">
              <a:solidFill>
                <a:srgbClr val="EB63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0597" y="1498820"/>
            <a:ext cx="817544" cy="69405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52567" y="1529701"/>
            <a:ext cx="1067177" cy="78068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28040" y="2253183"/>
            <a:ext cx="56642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5" dirty="0">
                <a:latin typeface="Times New Roman"/>
                <a:cs typeface="Times New Roman"/>
              </a:rPr>
              <a:t>Ответ: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64233" y="3089076"/>
            <a:ext cx="4585335" cy="414020"/>
            <a:chOff x="364233" y="3089076"/>
            <a:chExt cx="4585335" cy="41402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4233" y="3089076"/>
              <a:ext cx="4584958" cy="41388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09955" y="3095243"/>
              <a:ext cx="4495800" cy="323215"/>
            </a:xfrm>
            <a:custGeom>
              <a:avLst/>
              <a:gdLst/>
              <a:ahLst/>
              <a:cxnLst/>
              <a:rect l="l" t="t" r="r" b="b"/>
              <a:pathLst>
                <a:path w="4495800" h="323214">
                  <a:moveTo>
                    <a:pt x="0" y="323088"/>
                  </a:moveTo>
                  <a:lnTo>
                    <a:pt x="4495800" y="323088"/>
                  </a:lnTo>
                  <a:lnTo>
                    <a:pt x="4495800" y="0"/>
                  </a:lnTo>
                  <a:lnTo>
                    <a:pt x="0" y="0"/>
                  </a:lnTo>
                  <a:lnTo>
                    <a:pt x="0" y="323088"/>
                  </a:lnTo>
                  <a:close/>
                </a:path>
              </a:pathLst>
            </a:custGeom>
            <a:ln w="9144">
              <a:solidFill>
                <a:srgbClr val="EB63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28040" y="2834131"/>
            <a:ext cx="104394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latin typeface="Times New Roman"/>
                <a:cs typeface="Times New Roman"/>
              </a:rPr>
              <a:t>Объяснение: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702300" y="394461"/>
            <a:ext cx="61448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Система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оценивания.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балла:</a:t>
            </a:r>
            <a:r>
              <a:rPr sz="24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0" spc="-5" dirty="0">
                <a:latin typeface="Times New Roman"/>
                <a:cs typeface="Times New Roman"/>
              </a:rPr>
              <a:t>Дан</a:t>
            </a:r>
            <a:r>
              <a:rPr sz="1400" b="0" spc="-10" dirty="0">
                <a:latin typeface="Times New Roman"/>
                <a:cs typeface="Times New Roman"/>
              </a:rPr>
              <a:t> верный</a:t>
            </a:r>
            <a:r>
              <a:rPr sz="1400" b="0" spc="40" dirty="0">
                <a:latin typeface="Times New Roman"/>
                <a:cs typeface="Times New Roman"/>
              </a:rPr>
              <a:t> </a:t>
            </a:r>
            <a:r>
              <a:rPr sz="1400" b="0" spc="-15" dirty="0">
                <a:latin typeface="Times New Roman"/>
                <a:cs typeface="Times New Roman"/>
              </a:rPr>
              <a:t>ответ:</a:t>
            </a:r>
            <a:r>
              <a:rPr sz="1400" b="0" spc="35" dirty="0">
                <a:latin typeface="Times New Roman"/>
                <a:cs typeface="Times New Roman"/>
              </a:rPr>
              <a:t> </a:t>
            </a:r>
            <a:r>
              <a:rPr sz="1400" b="0" spc="-15" dirty="0">
                <a:latin typeface="Times New Roman"/>
                <a:cs typeface="Times New Roman"/>
              </a:rPr>
              <a:t>«Сдать</a:t>
            </a:r>
            <a:r>
              <a:rPr sz="1400" b="0" spc="55" dirty="0">
                <a:latin typeface="Times New Roman"/>
                <a:cs typeface="Times New Roman"/>
              </a:rPr>
              <a:t> </a:t>
            </a:r>
            <a:r>
              <a:rPr sz="1400" b="0" spc="-5" dirty="0">
                <a:latin typeface="Times New Roman"/>
                <a:cs typeface="Times New Roman"/>
              </a:rPr>
              <a:t>в</a:t>
            </a:r>
            <a:r>
              <a:rPr sz="1400" b="0" spc="25" dirty="0">
                <a:latin typeface="Times New Roman"/>
                <a:cs typeface="Times New Roman"/>
              </a:rPr>
              <a:t> </a:t>
            </a:r>
            <a:r>
              <a:rPr sz="1400" b="0" spc="-10" dirty="0">
                <a:latin typeface="Times New Roman"/>
                <a:cs typeface="Times New Roman"/>
              </a:rPr>
              <a:t>багаж»,</a:t>
            </a:r>
            <a:r>
              <a:rPr sz="1400" b="0" spc="30" dirty="0">
                <a:latin typeface="Times New Roman"/>
                <a:cs typeface="Times New Roman"/>
              </a:rPr>
              <a:t> </a:t>
            </a:r>
            <a:r>
              <a:rPr sz="1400" b="0" spc="-15" dirty="0">
                <a:latin typeface="Times New Roman"/>
                <a:cs typeface="Times New Roman"/>
              </a:rPr>
              <a:t>«Оформить</a:t>
            </a:r>
            <a:r>
              <a:rPr sz="1400" b="0" spc="50" dirty="0">
                <a:latin typeface="Times New Roman"/>
                <a:cs typeface="Times New Roman"/>
              </a:rPr>
              <a:t> </a:t>
            </a:r>
            <a:r>
              <a:rPr sz="1400" b="0" spc="-10" dirty="0">
                <a:latin typeface="Times New Roman"/>
                <a:cs typeface="Times New Roman"/>
              </a:rPr>
              <a:t>дополнительное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02300" y="1129411"/>
            <a:ext cx="6209665" cy="23723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889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Times New Roman"/>
                <a:cs typeface="Times New Roman"/>
              </a:rPr>
              <a:t>место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багажа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1000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р.»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 объяснении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должно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говорится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том,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что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одно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из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мест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надо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сдать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багаж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бесплатно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(чемодан)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или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просто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сдать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багаж,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второе 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(коробка)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надо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заплатить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1000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р.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(коробка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весит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около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5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60" dirty="0">
                <a:latin typeface="Times New Roman"/>
                <a:cs typeface="Times New Roman"/>
              </a:rPr>
              <a:t>кг,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что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меньше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20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60" dirty="0">
                <a:latin typeface="Times New Roman"/>
                <a:cs typeface="Times New Roman"/>
              </a:rPr>
              <a:t>кг, 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значит,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оплата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1000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р.)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Times New Roman"/>
                <a:cs typeface="Times New Roman"/>
              </a:rPr>
              <a:t>Примеры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возможного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объяснения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(ответы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детей):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Пример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1.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«Чемодан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он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сдаст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как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багаж. 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коробка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будет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дополнительный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багаж.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За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коробку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он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дополнительно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отдаст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1000</a:t>
            </a:r>
            <a:r>
              <a:rPr sz="1400" dirty="0">
                <a:latin typeface="Times New Roman"/>
                <a:cs typeface="Times New Roman"/>
              </a:rPr>
              <a:t> р.»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Пример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2.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«Чемодан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сдать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бесплатно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багаж, а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коробка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весит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меньше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20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60" dirty="0">
                <a:latin typeface="Times New Roman"/>
                <a:cs typeface="Times New Roman"/>
              </a:rPr>
              <a:t>кг,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30" dirty="0">
                <a:latin typeface="Times New Roman"/>
                <a:cs typeface="Times New Roman"/>
              </a:rPr>
              <a:t>значит,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заплатить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неё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1000р.»</a:t>
            </a:r>
            <a:endParaRPr sz="1400">
              <a:latin typeface="Times New Roman"/>
              <a:cs typeface="Times New Roman"/>
            </a:endParaRPr>
          </a:p>
          <a:p>
            <a:pPr marL="12700" marR="139700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Пример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3.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«20кг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он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повезёт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месте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багажа,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оставшиеся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4кг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500г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ему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надо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доплатить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1000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р.».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3532" y="3686047"/>
            <a:ext cx="11831955" cy="2678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балл:</a:t>
            </a:r>
            <a:r>
              <a:rPr sz="24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Дан </a:t>
            </a:r>
            <a:r>
              <a:rPr sz="1400" spc="-10" dirty="0">
                <a:latin typeface="Times New Roman"/>
                <a:cs typeface="Times New Roman"/>
              </a:rPr>
              <a:t>верный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ответ: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«Сдать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багаж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чемодан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коробку»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ИЛИ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«Сдать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багаж»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ИЛИ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«Оформить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дополнительное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место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багажа»,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объяснение,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неполное.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Например,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говорится,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как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поступить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только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 </a:t>
            </a:r>
            <a:r>
              <a:rPr sz="1400" spc="-15" dirty="0">
                <a:latin typeface="Times New Roman"/>
                <a:cs typeface="Times New Roman"/>
              </a:rPr>
              <a:t>одним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из оставшихся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предметов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(см.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Примеры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1,3),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ИЛИ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не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указано,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сколько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надо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заплатить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дополнительное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место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багажа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(см.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Пример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2),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ИЛИ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указана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неверная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оплата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коробку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(вместо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1000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указано,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например,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1200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р.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или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1500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р.),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явно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видно,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что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один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предмет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сдается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багаж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бесплатно.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Примеры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возможного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объяснения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(ответы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детей):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Пример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1.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«Сдать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багаж. </a:t>
            </a:r>
            <a:r>
              <a:rPr sz="1400" spc="-10" dirty="0">
                <a:latin typeface="Times New Roman"/>
                <a:cs typeface="Times New Roman"/>
              </a:rPr>
              <a:t>Объяснение: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Чемодан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весит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меньше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20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60" dirty="0">
                <a:latin typeface="Times New Roman"/>
                <a:cs typeface="Times New Roman"/>
              </a:rPr>
              <a:t>кг,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его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можно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сдать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багаж</a:t>
            </a:r>
            <a:r>
              <a:rPr sz="1400" spc="-15" dirty="0">
                <a:latin typeface="Times New Roman"/>
                <a:cs typeface="Times New Roman"/>
              </a:rPr>
              <a:t> бесплатно».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Пример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2.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«Чемодан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сдаст 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багаж,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коробку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дополнительную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плату».</a:t>
            </a:r>
            <a:endParaRPr sz="1400">
              <a:latin typeface="Times New Roman"/>
              <a:cs typeface="Times New Roman"/>
            </a:endParaRPr>
          </a:p>
          <a:p>
            <a:pPr marL="12700" marR="1553210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Пример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3.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«Оформить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дополнительное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место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багажа.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Объяснение: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она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весит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меньше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20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60" dirty="0">
                <a:latin typeface="Times New Roman"/>
                <a:cs typeface="Times New Roman"/>
              </a:rPr>
              <a:t>кг,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дополнительное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место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стоит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1000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р.»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Пример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4.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«Чемодан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он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может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положить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место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багажа,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которое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входит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стоимость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билета,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доплатить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1500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рублей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коробку».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0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баллов:</a:t>
            </a:r>
            <a:r>
              <a:rPr sz="24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Другие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ответы.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Ответ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отсутствует.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12467" y="87630"/>
            <a:ext cx="3735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Задание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2.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«Багаж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аэропорту».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5952" y="1081862"/>
            <a:ext cx="890269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5" dirty="0">
                <a:latin typeface="Times New Roman"/>
                <a:cs typeface="Times New Roman"/>
              </a:rPr>
              <a:t>В</a:t>
            </a:r>
            <a:r>
              <a:rPr sz="1600" b="1" spc="10" dirty="0">
                <a:latin typeface="Times New Roman"/>
                <a:cs typeface="Times New Roman"/>
              </a:rPr>
              <a:t>оп</a:t>
            </a:r>
            <a:r>
              <a:rPr sz="1600" b="1" spc="-5" dirty="0">
                <a:latin typeface="Times New Roman"/>
                <a:cs typeface="Times New Roman"/>
              </a:rPr>
              <a:t>р</a:t>
            </a:r>
            <a:r>
              <a:rPr sz="1600" b="1" spc="10" dirty="0">
                <a:latin typeface="Times New Roman"/>
                <a:cs typeface="Times New Roman"/>
              </a:rPr>
              <a:t>о</a:t>
            </a:r>
            <a:r>
              <a:rPr sz="1600" b="1" dirty="0">
                <a:latin typeface="Times New Roman"/>
                <a:cs typeface="Times New Roman"/>
              </a:rPr>
              <a:t>с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spc="10" dirty="0">
                <a:latin typeface="Times New Roman"/>
                <a:cs typeface="Times New Roman"/>
              </a:rPr>
              <a:t>2</a:t>
            </a:r>
            <a:r>
              <a:rPr sz="1600" b="1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65952" y="1542669"/>
            <a:ext cx="21120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Times New Roman"/>
                <a:cs typeface="Times New Roman"/>
              </a:rPr>
              <a:t>Характеристики</a:t>
            </a:r>
            <a:r>
              <a:rPr sz="1400" b="1" spc="6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задания: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5952" y="1969084"/>
            <a:ext cx="3821429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380" indent="-106680">
              <a:lnSpc>
                <a:spcPct val="100000"/>
              </a:lnSpc>
              <a:spcBef>
                <a:spcPts val="95"/>
              </a:spcBef>
              <a:buFont typeface="Times New Roman"/>
              <a:buChar char="•"/>
              <a:tabLst>
                <a:tab pos="119380" algn="l"/>
              </a:tabLst>
            </a:pPr>
            <a:r>
              <a:rPr sz="1400" b="1" spc="-20" dirty="0">
                <a:latin typeface="Times New Roman"/>
                <a:cs typeface="Times New Roman"/>
              </a:rPr>
              <a:t>Содержательная</a:t>
            </a:r>
            <a:r>
              <a:rPr sz="1400" b="1" spc="12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область</a:t>
            </a:r>
            <a:r>
              <a:rPr sz="1400" b="1" spc="40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оценки</a:t>
            </a:r>
            <a:r>
              <a:rPr sz="1400" b="1" spc="1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Количество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65952" y="2396489"/>
            <a:ext cx="447167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9380" indent="-106680">
              <a:lnSpc>
                <a:spcPct val="100000"/>
              </a:lnSpc>
              <a:spcBef>
                <a:spcPts val="90"/>
              </a:spcBef>
              <a:buChar char="•"/>
              <a:tabLst>
                <a:tab pos="119380" algn="l"/>
              </a:tabLst>
            </a:pPr>
            <a:r>
              <a:rPr sz="1400" b="1" spc="-15" dirty="0">
                <a:latin typeface="Times New Roman"/>
                <a:cs typeface="Times New Roman"/>
              </a:rPr>
              <a:t>Компетентностная</a:t>
            </a:r>
            <a:r>
              <a:rPr sz="1400" b="1" spc="11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область</a:t>
            </a:r>
            <a:r>
              <a:rPr sz="1400" b="1" spc="3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оценки</a:t>
            </a:r>
            <a:r>
              <a:rPr sz="1400" b="1" spc="114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- </a:t>
            </a:r>
            <a:r>
              <a:rPr sz="1400" spc="-15" dirty="0">
                <a:latin typeface="Times New Roman"/>
                <a:cs typeface="Times New Roman"/>
              </a:rPr>
              <a:t>Интерпретировать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65952" y="2823463"/>
            <a:ext cx="20904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9380" indent="-106680">
              <a:lnSpc>
                <a:spcPct val="100000"/>
              </a:lnSpc>
              <a:spcBef>
                <a:spcPts val="90"/>
              </a:spcBef>
              <a:buChar char="•"/>
              <a:tabLst>
                <a:tab pos="119380" algn="l"/>
              </a:tabLst>
            </a:pPr>
            <a:r>
              <a:rPr sz="1400" b="1" spc="-25" dirty="0">
                <a:latin typeface="Times New Roman"/>
                <a:cs typeface="Times New Roman"/>
              </a:rPr>
              <a:t>Контекст</a:t>
            </a:r>
            <a:r>
              <a:rPr sz="1400" b="1" spc="6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-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Личная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жизнь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65952" y="3249879"/>
            <a:ext cx="26263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380" indent="-106680">
              <a:lnSpc>
                <a:spcPct val="100000"/>
              </a:lnSpc>
              <a:spcBef>
                <a:spcPts val="95"/>
              </a:spcBef>
              <a:buChar char="•"/>
              <a:tabLst>
                <a:tab pos="119380" algn="l"/>
              </a:tabLst>
            </a:pPr>
            <a:r>
              <a:rPr sz="1400" b="1" spc="-35" dirty="0">
                <a:latin typeface="Times New Roman"/>
                <a:cs typeface="Times New Roman"/>
              </a:rPr>
              <a:t>Уровень</a:t>
            </a:r>
            <a:r>
              <a:rPr sz="1400" b="1" spc="3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сложности</a:t>
            </a:r>
            <a:r>
              <a:rPr sz="1400" b="1" spc="9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задания</a:t>
            </a:r>
            <a:r>
              <a:rPr sz="1400" b="1" spc="10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-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65952" y="3677158"/>
            <a:ext cx="29190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9380" indent="-106680">
              <a:lnSpc>
                <a:spcPct val="100000"/>
              </a:lnSpc>
              <a:spcBef>
                <a:spcPts val="90"/>
              </a:spcBef>
              <a:buChar char="•"/>
              <a:tabLst>
                <a:tab pos="119380" algn="l"/>
              </a:tabLst>
            </a:pPr>
            <a:r>
              <a:rPr sz="1400" b="1" spc="-25" dirty="0">
                <a:latin typeface="Times New Roman"/>
                <a:cs typeface="Times New Roman"/>
              </a:rPr>
              <a:t>Формат</a:t>
            </a:r>
            <a:r>
              <a:rPr sz="1400" b="1" spc="4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ответа</a:t>
            </a:r>
            <a:r>
              <a:rPr sz="1400" b="1" spc="4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– </a:t>
            </a:r>
            <a:r>
              <a:rPr sz="1400" spc="-10" dirty="0">
                <a:latin typeface="Times New Roman"/>
                <a:cs typeface="Times New Roman"/>
              </a:rPr>
              <a:t>развернутый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ответ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65952" y="4104258"/>
            <a:ext cx="577278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buChar char="•"/>
              <a:tabLst>
                <a:tab pos="119380" algn="l"/>
              </a:tabLst>
            </a:pPr>
            <a:r>
              <a:rPr sz="1400" b="1" spc="-10" dirty="0">
                <a:latin typeface="Times New Roman"/>
                <a:cs typeface="Times New Roman"/>
              </a:rPr>
              <a:t>Описание</a:t>
            </a:r>
            <a:r>
              <a:rPr sz="1400" b="1" spc="8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задания</a:t>
            </a:r>
            <a:r>
              <a:rPr sz="1400" b="1" spc="10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(«объект</a:t>
            </a:r>
            <a:r>
              <a:rPr sz="1400" b="1" spc="5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оценки»)</a:t>
            </a:r>
            <a:r>
              <a:rPr sz="1400" b="1" spc="14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расчеты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</a:t>
            </a:r>
            <a:r>
              <a:rPr sz="1400" spc="-10" dirty="0">
                <a:latin typeface="Times New Roman"/>
                <a:cs typeface="Times New Roman"/>
              </a:rPr>
              <a:t> величинами,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числами;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сравнение,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округление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величин;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прикидка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результата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65952" y="4744034"/>
            <a:ext cx="59467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Font typeface="Times New Roman"/>
              <a:buChar char="•"/>
              <a:tabLst>
                <a:tab pos="119380" algn="l"/>
              </a:tabLst>
            </a:pPr>
            <a:r>
              <a:rPr sz="1400" b="1" spc="-15" dirty="0">
                <a:latin typeface="Times New Roman"/>
                <a:cs typeface="Times New Roman"/>
              </a:rPr>
              <a:t>Дополнительные</a:t>
            </a:r>
            <a:r>
              <a:rPr sz="1400" b="1" spc="1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характеристики.</a:t>
            </a:r>
            <a:r>
              <a:rPr sz="1400" b="1" spc="1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Проверяются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действия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универсального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характера: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интерпретировать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данные,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приведенные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тексте;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планировать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ход 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решения,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делать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вывод,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объяснять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рациональное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решение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поставленной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проблемы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0809" y="1082167"/>
            <a:ext cx="8909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5" dirty="0">
                <a:latin typeface="Times New Roman"/>
                <a:cs typeface="Times New Roman"/>
              </a:rPr>
              <a:t>Воп</a:t>
            </a:r>
            <a:r>
              <a:rPr sz="1600" b="1" spc="-10" dirty="0">
                <a:latin typeface="Times New Roman"/>
                <a:cs typeface="Times New Roman"/>
              </a:rPr>
              <a:t>р</a:t>
            </a:r>
            <a:r>
              <a:rPr sz="1600" b="1" spc="5" dirty="0">
                <a:latin typeface="Times New Roman"/>
                <a:cs typeface="Times New Roman"/>
              </a:rPr>
              <a:t>о</a:t>
            </a:r>
            <a:r>
              <a:rPr sz="1600" b="1" dirty="0">
                <a:latin typeface="Times New Roman"/>
                <a:cs typeface="Times New Roman"/>
              </a:rPr>
              <a:t>с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spc="20" dirty="0">
                <a:latin typeface="Times New Roman"/>
                <a:cs typeface="Times New Roman"/>
              </a:rPr>
              <a:t>1</a:t>
            </a:r>
            <a:r>
              <a:rPr sz="1600" b="1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0809" y="1542669"/>
            <a:ext cx="21139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Times New Roman"/>
                <a:cs typeface="Times New Roman"/>
              </a:rPr>
              <a:t>Характеристики</a:t>
            </a:r>
            <a:r>
              <a:rPr sz="1400" b="1" spc="4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задания: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0809" y="1969084"/>
            <a:ext cx="3821429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380" indent="-106680">
              <a:lnSpc>
                <a:spcPct val="100000"/>
              </a:lnSpc>
              <a:spcBef>
                <a:spcPts val="95"/>
              </a:spcBef>
              <a:buFont typeface="Times New Roman"/>
              <a:buChar char="•"/>
              <a:tabLst>
                <a:tab pos="119380" algn="l"/>
              </a:tabLst>
            </a:pPr>
            <a:r>
              <a:rPr sz="1400" b="1" spc="-15" dirty="0">
                <a:latin typeface="Times New Roman"/>
                <a:cs typeface="Times New Roman"/>
              </a:rPr>
              <a:t>Содержательная</a:t>
            </a:r>
            <a:r>
              <a:rPr sz="1400" b="1" spc="11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область</a:t>
            </a:r>
            <a:r>
              <a:rPr sz="1400" b="1" spc="3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оценки</a:t>
            </a:r>
            <a:r>
              <a:rPr sz="1400" b="1" spc="5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Количество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0809" y="2396489"/>
            <a:ext cx="3919854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9380" indent="-106680">
              <a:lnSpc>
                <a:spcPct val="100000"/>
              </a:lnSpc>
              <a:spcBef>
                <a:spcPts val="90"/>
              </a:spcBef>
              <a:buChar char="•"/>
              <a:tabLst>
                <a:tab pos="119380" algn="l"/>
              </a:tabLst>
            </a:pPr>
            <a:r>
              <a:rPr sz="1400" b="1" spc="-15" dirty="0">
                <a:latin typeface="Times New Roman"/>
                <a:cs typeface="Times New Roman"/>
              </a:rPr>
              <a:t>Компетентностная</a:t>
            </a:r>
            <a:r>
              <a:rPr sz="1400" b="1" spc="12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область</a:t>
            </a:r>
            <a:r>
              <a:rPr sz="1400" b="1" spc="4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оценки</a:t>
            </a:r>
            <a:r>
              <a:rPr sz="1400" b="1" spc="6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-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Применять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0809" y="2823463"/>
            <a:ext cx="20904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9380" indent="-106680">
              <a:lnSpc>
                <a:spcPct val="100000"/>
              </a:lnSpc>
              <a:spcBef>
                <a:spcPts val="90"/>
              </a:spcBef>
              <a:buChar char="•"/>
              <a:tabLst>
                <a:tab pos="119380" algn="l"/>
              </a:tabLst>
            </a:pPr>
            <a:r>
              <a:rPr sz="1400" b="1" spc="-25" dirty="0">
                <a:latin typeface="Times New Roman"/>
                <a:cs typeface="Times New Roman"/>
              </a:rPr>
              <a:t>Контекст</a:t>
            </a:r>
            <a:r>
              <a:rPr sz="1400" b="1" spc="5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-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Личная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жизнь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0809" y="3250183"/>
            <a:ext cx="262636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9380" indent="-106680">
              <a:lnSpc>
                <a:spcPct val="100000"/>
              </a:lnSpc>
              <a:spcBef>
                <a:spcPts val="90"/>
              </a:spcBef>
              <a:buChar char="•"/>
              <a:tabLst>
                <a:tab pos="119380" algn="l"/>
              </a:tabLst>
            </a:pPr>
            <a:r>
              <a:rPr sz="1400" b="1" spc="-35" dirty="0">
                <a:latin typeface="Times New Roman"/>
                <a:cs typeface="Times New Roman"/>
              </a:rPr>
              <a:t>Уровень</a:t>
            </a:r>
            <a:r>
              <a:rPr sz="1400" b="1" spc="2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сложности</a:t>
            </a:r>
            <a:r>
              <a:rPr sz="1400" b="1" spc="8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задания</a:t>
            </a:r>
            <a:r>
              <a:rPr sz="1400" b="1" spc="5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-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0809" y="3677158"/>
            <a:ext cx="517144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9380" indent="-106680">
              <a:lnSpc>
                <a:spcPct val="100000"/>
              </a:lnSpc>
              <a:spcBef>
                <a:spcPts val="90"/>
              </a:spcBef>
              <a:buChar char="•"/>
              <a:tabLst>
                <a:tab pos="119380" algn="l"/>
              </a:tabLst>
            </a:pPr>
            <a:r>
              <a:rPr sz="1400" b="1" spc="-25" dirty="0">
                <a:latin typeface="Times New Roman"/>
                <a:cs typeface="Times New Roman"/>
              </a:rPr>
              <a:t>Формат</a:t>
            </a:r>
            <a:r>
              <a:rPr sz="1400" b="1" spc="6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ответа</a:t>
            </a:r>
            <a:r>
              <a:rPr sz="1400" b="1" spc="4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краткий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ответ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виде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слов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-15" dirty="0">
                <a:latin typeface="Times New Roman"/>
                <a:cs typeface="Times New Roman"/>
              </a:rPr>
              <a:t> названий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предметов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0809" y="4103573"/>
            <a:ext cx="480314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Char char="•"/>
              <a:tabLst>
                <a:tab pos="119380" algn="l"/>
              </a:tabLst>
            </a:pPr>
            <a:r>
              <a:rPr sz="1400" b="1" spc="-10" dirty="0">
                <a:latin typeface="Times New Roman"/>
                <a:cs typeface="Times New Roman"/>
              </a:rPr>
              <a:t>Описание</a:t>
            </a:r>
            <a:r>
              <a:rPr sz="1400" b="1" spc="9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задания</a:t>
            </a:r>
            <a:r>
              <a:rPr sz="1400" b="1" spc="10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(«объект</a:t>
            </a:r>
            <a:r>
              <a:rPr sz="1400" b="1" spc="5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оценки»)</a:t>
            </a:r>
            <a:r>
              <a:rPr sz="1400" b="1" spc="8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сравнение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величин;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округление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величин;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прикидка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результата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сложения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двух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или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нескольких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величин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0809" y="4957952"/>
            <a:ext cx="5292725" cy="878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buChar char="•"/>
              <a:tabLst>
                <a:tab pos="119380" algn="l"/>
              </a:tabLst>
            </a:pPr>
            <a:r>
              <a:rPr sz="1400" b="1" spc="-15" dirty="0">
                <a:latin typeface="Times New Roman"/>
                <a:cs typeface="Times New Roman"/>
              </a:rPr>
              <a:t>Дополнительные</a:t>
            </a:r>
            <a:r>
              <a:rPr sz="1400" b="1" spc="-10" dirty="0">
                <a:latin typeface="Times New Roman"/>
                <a:cs typeface="Times New Roman"/>
              </a:rPr>
              <a:t> характеристики.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Проверяются действия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универсального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характера: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интерпретировать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данные,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приведенные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тексте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рисунке;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учитывать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все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условия,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находить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разные </a:t>
            </a:r>
            <a:r>
              <a:rPr sz="1400" spc="-5" dirty="0">
                <a:latin typeface="Times New Roman"/>
                <a:cs typeface="Times New Roman"/>
              </a:rPr>
              <a:t> решения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практической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задачи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" y="271272"/>
            <a:ext cx="3352800" cy="21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55264" y="5242559"/>
            <a:ext cx="5596128" cy="13959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8922" y="284226"/>
            <a:ext cx="4342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Задание</a:t>
            </a:r>
            <a:r>
              <a:rPr spc="-35" dirty="0"/>
              <a:t> </a:t>
            </a:r>
            <a:r>
              <a:rPr dirty="0"/>
              <a:t>3.</a:t>
            </a:r>
            <a:r>
              <a:rPr spc="-35" dirty="0"/>
              <a:t> </a:t>
            </a:r>
            <a:r>
              <a:rPr spc="-15" dirty="0"/>
              <a:t>«Бугельные</a:t>
            </a:r>
            <a:r>
              <a:rPr spc="55" dirty="0"/>
              <a:t> </a:t>
            </a:r>
            <a:r>
              <a:rPr spc="-5" dirty="0"/>
              <a:t>подъемники».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3189" y="653542"/>
            <a:ext cx="11458575" cy="878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6985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подъёма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горнолыжников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сноубордистов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месту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начала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спуска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используют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различные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типы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горнолыжных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подъёмников: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гондольные,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кресельные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бугельные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5" dirty="0">
                <a:latin typeface="Times New Roman"/>
                <a:cs typeface="Times New Roman"/>
              </a:rPr>
              <a:t>Бугельные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подъёмники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осуществляют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подъём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лыжников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от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нижней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станции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верхней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счёт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бугеля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(перекладины)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или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тарелки,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их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вместимость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Times New Roman"/>
                <a:cs typeface="Times New Roman"/>
              </a:rPr>
              <a:t>1</a:t>
            </a:r>
            <a:r>
              <a:rPr sz="1400" spc="-10" dirty="0">
                <a:latin typeface="Times New Roman"/>
                <a:cs typeface="Times New Roman"/>
              </a:rPr>
              <a:t> или </a:t>
            </a:r>
            <a:r>
              <a:rPr sz="1400" spc="-5" dirty="0">
                <a:latin typeface="Times New Roman"/>
                <a:cs typeface="Times New Roman"/>
              </a:rPr>
              <a:t>2 </a:t>
            </a:r>
            <a:r>
              <a:rPr sz="1400" spc="-10" dirty="0">
                <a:latin typeface="Times New Roman"/>
                <a:cs typeface="Times New Roman"/>
              </a:rPr>
              <a:t>человека.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3189" y="4922646"/>
            <a:ext cx="545084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Times New Roman"/>
                <a:cs typeface="Times New Roman"/>
              </a:rPr>
              <a:t>Характеристики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двух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бугельных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подъёмников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представлены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таблице.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6983" y="1490472"/>
            <a:ext cx="8552688" cy="3300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307" y="206755"/>
            <a:ext cx="1062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Вопрос</a:t>
            </a:r>
            <a:r>
              <a:rPr spc="-60" dirty="0"/>
              <a:t> </a:t>
            </a:r>
            <a:r>
              <a:rPr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7307" y="480771"/>
            <a:ext cx="480187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spc="-20" dirty="0">
                <a:latin typeface="Times New Roman"/>
                <a:cs typeface="Times New Roman"/>
              </a:rPr>
              <a:t>На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рисунке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изображён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график зависимости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расстояния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между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бугелем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spc="-10" dirty="0">
                <a:latin typeface="Times New Roman"/>
                <a:cs typeface="Times New Roman"/>
              </a:rPr>
              <a:t> нижней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станцией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подъемника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от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времени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движения.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По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горизонтальной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оси </a:t>
            </a:r>
            <a:r>
              <a:rPr sz="1400" spc="-20" dirty="0">
                <a:latin typeface="Times New Roman"/>
                <a:cs typeface="Times New Roman"/>
              </a:rPr>
              <a:t>отложено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время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движения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бугеля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(в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минутах),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вертикальной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оси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расстояние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от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бугеля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нижней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станции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метрах).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7307" y="4963795"/>
            <a:ext cx="4727575" cy="11214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Times New Roman"/>
                <a:cs typeface="Times New Roman"/>
              </a:rPr>
              <a:t>Посмотрите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график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ответьте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вопросы: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20" dirty="0">
                <a:latin typeface="Times New Roman"/>
                <a:cs typeface="Times New Roman"/>
              </a:rPr>
              <a:t>А)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Какое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расстояние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будет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между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бугелем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нижней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станцией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75"/>
              </a:lnSpc>
            </a:pPr>
            <a:r>
              <a:rPr sz="1400" dirty="0">
                <a:latin typeface="Times New Roman"/>
                <a:cs typeface="Times New Roman"/>
              </a:rPr>
              <a:t>через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</a:t>
            </a:r>
            <a:r>
              <a:rPr sz="1400" spc="-15" dirty="0">
                <a:latin typeface="Times New Roman"/>
                <a:cs typeface="Times New Roman"/>
              </a:rPr>
              <a:t> минуты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после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начала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подъёма?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914"/>
              </a:lnSpc>
            </a:pPr>
            <a:r>
              <a:rPr sz="1600" b="1" dirty="0">
                <a:latin typeface="Times New Roman"/>
                <a:cs typeface="Times New Roman"/>
              </a:rPr>
              <a:t>Ответ: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0960" y="6144767"/>
            <a:ext cx="4612640" cy="433705"/>
            <a:chOff x="60960" y="6144767"/>
            <a:chExt cx="4612640" cy="4337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" y="6144767"/>
              <a:ext cx="4612386" cy="43356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0396" y="6164579"/>
              <a:ext cx="4495800" cy="320040"/>
            </a:xfrm>
            <a:custGeom>
              <a:avLst/>
              <a:gdLst/>
              <a:ahLst/>
              <a:cxnLst/>
              <a:rect l="l" t="t" r="r" b="b"/>
              <a:pathLst>
                <a:path w="4495800" h="320039">
                  <a:moveTo>
                    <a:pt x="0" y="320040"/>
                  </a:moveTo>
                  <a:lnTo>
                    <a:pt x="4495800" y="320040"/>
                  </a:lnTo>
                  <a:lnTo>
                    <a:pt x="4495800" y="0"/>
                  </a:lnTo>
                  <a:lnTo>
                    <a:pt x="0" y="0"/>
                  </a:lnTo>
                  <a:lnTo>
                    <a:pt x="0" y="320040"/>
                  </a:lnTo>
                  <a:close/>
                </a:path>
              </a:pathLst>
            </a:custGeom>
            <a:ln w="9144">
              <a:solidFill>
                <a:srgbClr val="EB63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871" y="1664207"/>
            <a:ext cx="5221224" cy="3014472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689089" y="1080504"/>
            <a:ext cx="4585335" cy="410845"/>
            <a:chOff x="5689089" y="1080504"/>
            <a:chExt cx="4585335" cy="41084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89089" y="1080504"/>
              <a:ext cx="4584958" cy="41074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734811" y="1086611"/>
              <a:ext cx="4495800" cy="320040"/>
            </a:xfrm>
            <a:custGeom>
              <a:avLst/>
              <a:gdLst/>
              <a:ahLst/>
              <a:cxnLst/>
              <a:rect l="l" t="t" r="r" b="b"/>
              <a:pathLst>
                <a:path w="4495800" h="320040">
                  <a:moveTo>
                    <a:pt x="0" y="320039"/>
                  </a:moveTo>
                  <a:lnTo>
                    <a:pt x="4495799" y="320039"/>
                  </a:lnTo>
                  <a:lnTo>
                    <a:pt x="4495799" y="0"/>
                  </a:lnTo>
                  <a:lnTo>
                    <a:pt x="0" y="0"/>
                  </a:lnTo>
                  <a:lnTo>
                    <a:pt x="0" y="320039"/>
                  </a:lnTo>
                  <a:close/>
                </a:path>
              </a:pathLst>
            </a:custGeom>
            <a:ln w="9144">
              <a:solidFill>
                <a:srgbClr val="EB63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6824471" y="2398776"/>
            <a:ext cx="4419600" cy="3011805"/>
          </a:xfrm>
          <a:custGeom>
            <a:avLst/>
            <a:gdLst/>
            <a:ahLst/>
            <a:cxnLst/>
            <a:rect l="l" t="t" r="r" b="b"/>
            <a:pathLst>
              <a:path w="4419600" h="3011804">
                <a:moveTo>
                  <a:pt x="4392168" y="0"/>
                </a:moveTo>
                <a:lnTo>
                  <a:pt x="27431" y="0"/>
                </a:lnTo>
                <a:lnTo>
                  <a:pt x="16769" y="2160"/>
                </a:lnTo>
                <a:lnTo>
                  <a:pt x="8048" y="8048"/>
                </a:lnTo>
                <a:lnTo>
                  <a:pt x="2160" y="16769"/>
                </a:lnTo>
                <a:lnTo>
                  <a:pt x="0" y="27432"/>
                </a:lnTo>
                <a:lnTo>
                  <a:pt x="0" y="2983992"/>
                </a:lnTo>
                <a:lnTo>
                  <a:pt x="2160" y="2994654"/>
                </a:lnTo>
                <a:lnTo>
                  <a:pt x="8048" y="3003375"/>
                </a:lnTo>
                <a:lnTo>
                  <a:pt x="16769" y="3009263"/>
                </a:lnTo>
                <a:lnTo>
                  <a:pt x="27431" y="3011424"/>
                </a:lnTo>
                <a:lnTo>
                  <a:pt x="4392168" y="3011424"/>
                </a:lnTo>
                <a:lnTo>
                  <a:pt x="4402830" y="3009263"/>
                </a:lnTo>
                <a:lnTo>
                  <a:pt x="4411551" y="3003375"/>
                </a:lnTo>
                <a:lnTo>
                  <a:pt x="4417439" y="2994654"/>
                </a:lnTo>
                <a:lnTo>
                  <a:pt x="4419600" y="2983992"/>
                </a:lnTo>
                <a:lnTo>
                  <a:pt x="4419600" y="2978531"/>
                </a:lnTo>
                <a:lnTo>
                  <a:pt x="32893" y="2978531"/>
                </a:lnTo>
                <a:lnTo>
                  <a:pt x="32893" y="32893"/>
                </a:lnTo>
                <a:lnTo>
                  <a:pt x="4419600" y="32893"/>
                </a:lnTo>
                <a:lnTo>
                  <a:pt x="4419600" y="27432"/>
                </a:lnTo>
                <a:lnTo>
                  <a:pt x="4417439" y="16769"/>
                </a:lnTo>
                <a:lnTo>
                  <a:pt x="4411551" y="8048"/>
                </a:lnTo>
                <a:lnTo>
                  <a:pt x="4402830" y="2160"/>
                </a:lnTo>
                <a:lnTo>
                  <a:pt x="4392168" y="0"/>
                </a:lnTo>
                <a:close/>
              </a:path>
              <a:path w="4419600" h="3011804">
                <a:moveTo>
                  <a:pt x="4419600" y="32893"/>
                </a:moveTo>
                <a:lnTo>
                  <a:pt x="4386707" y="32893"/>
                </a:lnTo>
                <a:lnTo>
                  <a:pt x="4386707" y="2978531"/>
                </a:lnTo>
                <a:lnTo>
                  <a:pt x="4419600" y="2978531"/>
                </a:lnTo>
                <a:lnTo>
                  <a:pt x="4419600" y="32893"/>
                </a:lnTo>
                <a:close/>
              </a:path>
              <a:path w="4419600" h="3011804">
                <a:moveTo>
                  <a:pt x="4375658" y="43941"/>
                </a:moveTo>
                <a:lnTo>
                  <a:pt x="43942" y="43941"/>
                </a:lnTo>
                <a:lnTo>
                  <a:pt x="43942" y="2967482"/>
                </a:lnTo>
                <a:lnTo>
                  <a:pt x="4375658" y="2967482"/>
                </a:lnTo>
                <a:lnTo>
                  <a:pt x="4375658" y="2956560"/>
                </a:lnTo>
                <a:lnTo>
                  <a:pt x="54863" y="2956560"/>
                </a:lnTo>
                <a:lnTo>
                  <a:pt x="54863" y="54863"/>
                </a:lnTo>
                <a:lnTo>
                  <a:pt x="4375658" y="54863"/>
                </a:lnTo>
                <a:lnTo>
                  <a:pt x="4375658" y="43941"/>
                </a:lnTo>
                <a:close/>
              </a:path>
              <a:path w="4419600" h="3011804">
                <a:moveTo>
                  <a:pt x="4375658" y="54863"/>
                </a:moveTo>
                <a:lnTo>
                  <a:pt x="4364735" y="54863"/>
                </a:lnTo>
                <a:lnTo>
                  <a:pt x="4364735" y="2956560"/>
                </a:lnTo>
                <a:lnTo>
                  <a:pt x="4375658" y="2956560"/>
                </a:lnTo>
                <a:lnTo>
                  <a:pt x="4375658" y="548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099807" y="2714371"/>
            <a:ext cx="3993515" cy="2131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Система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оценивания.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балл: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400" spc="-5" dirty="0">
                <a:latin typeface="Times New Roman"/>
                <a:cs typeface="Times New Roman"/>
              </a:rPr>
              <a:t>Даны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верные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ответы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вопроса: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А)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150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м;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Б)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баллов: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400" spc="-15" dirty="0">
                <a:latin typeface="Times New Roman"/>
                <a:cs typeface="Times New Roman"/>
              </a:rPr>
              <a:t>Другие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ответы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или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ответ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отсутствует.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13552" y="496062"/>
            <a:ext cx="540448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Times New Roman"/>
                <a:cs typeface="Times New Roman"/>
              </a:rPr>
              <a:t>Б)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какого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подъёмника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(А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или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Б)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представлен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график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зависимости?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15" dirty="0">
                <a:latin typeface="Times New Roman"/>
                <a:cs typeface="Times New Roman"/>
              </a:rPr>
              <a:t>Ответ: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05583" y="120356"/>
            <a:ext cx="3852672" cy="204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46903"/>
            <a:ext cx="11863070" cy="1911350"/>
            <a:chOff x="0" y="4946903"/>
            <a:chExt cx="11863070" cy="1911350"/>
          </a:xfrm>
        </p:grpSpPr>
        <p:sp>
          <p:nvSpPr>
            <p:cNvPr id="3" name="object 3"/>
            <p:cNvSpPr/>
            <p:nvPr/>
          </p:nvSpPr>
          <p:spPr>
            <a:xfrm>
              <a:off x="225552" y="4974335"/>
              <a:ext cx="11610340" cy="1393190"/>
            </a:xfrm>
            <a:custGeom>
              <a:avLst/>
              <a:gdLst/>
              <a:ahLst/>
              <a:cxnLst/>
              <a:rect l="l" t="t" r="r" b="b"/>
              <a:pathLst>
                <a:path w="11610340" h="1393189">
                  <a:moveTo>
                    <a:pt x="11609832" y="0"/>
                  </a:moveTo>
                  <a:lnTo>
                    <a:pt x="0" y="0"/>
                  </a:lnTo>
                  <a:lnTo>
                    <a:pt x="0" y="1392936"/>
                  </a:lnTo>
                  <a:lnTo>
                    <a:pt x="11609832" y="1392936"/>
                  </a:lnTo>
                  <a:lnTo>
                    <a:pt x="11609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8120" y="4946903"/>
              <a:ext cx="11664950" cy="1447800"/>
            </a:xfrm>
            <a:custGeom>
              <a:avLst/>
              <a:gdLst/>
              <a:ahLst/>
              <a:cxnLst/>
              <a:rect l="l" t="t" r="r" b="b"/>
              <a:pathLst>
                <a:path w="11664950" h="1447800">
                  <a:moveTo>
                    <a:pt x="11637264" y="0"/>
                  </a:moveTo>
                  <a:lnTo>
                    <a:pt x="27432" y="0"/>
                  </a:lnTo>
                  <a:lnTo>
                    <a:pt x="16753" y="2160"/>
                  </a:lnTo>
                  <a:lnTo>
                    <a:pt x="8034" y="8048"/>
                  </a:lnTo>
                  <a:lnTo>
                    <a:pt x="2155" y="16769"/>
                  </a:lnTo>
                  <a:lnTo>
                    <a:pt x="0" y="27432"/>
                  </a:lnTo>
                  <a:lnTo>
                    <a:pt x="0" y="1420368"/>
                  </a:lnTo>
                  <a:lnTo>
                    <a:pt x="2155" y="1431046"/>
                  </a:lnTo>
                  <a:lnTo>
                    <a:pt x="8034" y="1439765"/>
                  </a:lnTo>
                  <a:lnTo>
                    <a:pt x="16753" y="1445644"/>
                  </a:lnTo>
                  <a:lnTo>
                    <a:pt x="27432" y="1447800"/>
                  </a:lnTo>
                  <a:lnTo>
                    <a:pt x="11637264" y="1447800"/>
                  </a:lnTo>
                  <a:lnTo>
                    <a:pt x="11647926" y="1445644"/>
                  </a:lnTo>
                  <a:lnTo>
                    <a:pt x="11656647" y="1439765"/>
                  </a:lnTo>
                  <a:lnTo>
                    <a:pt x="11662535" y="1431046"/>
                  </a:lnTo>
                  <a:lnTo>
                    <a:pt x="11664696" y="1420368"/>
                  </a:lnTo>
                  <a:lnTo>
                    <a:pt x="11664696" y="1414881"/>
                  </a:lnTo>
                  <a:lnTo>
                    <a:pt x="32918" y="1414881"/>
                  </a:lnTo>
                  <a:lnTo>
                    <a:pt x="32918" y="32893"/>
                  </a:lnTo>
                  <a:lnTo>
                    <a:pt x="11664696" y="32893"/>
                  </a:lnTo>
                  <a:lnTo>
                    <a:pt x="11664696" y="27432"/>
                  </a:lnTo>
                  <a:lnTo>
                    <a:pt x="11662535" y="16769"/>
                  </a:lnTo>
                  <a:lnTo>
                    <a:pt x="11656647" y="8048"/>
                  </a:lnTo>
                  <a:lnTo>
                    <a:pt x="11647926" y="2160"/>
                  </a:lnTo>
                  <a:lnTo>
                    <a:pt x="11637264" y="0"/>
                  </a:lnTo>
                  <a:close/>
                </a:path>
                <a:path w="11664950" h="1447800">
                  <a:moveTo>
                    <a:pt x="11664696" y="32893"/>
                  </a:moveTo>
                  <a:lnTo>
                    <a:pt x="11631803" y="32893"/>
                  </a:lnTo>
                  <a:lnTo>
                    <a:pt x="11631803" y="1414881"/>
                  </a:lnTo>
                  <a:lnTo>
                    <a:pt x="11664696" y="1414881"/>
                  </a:lnTo>
                  <a:lnTo>
                    <a:pt x="11664696" y="32893"/>
                  </a:lnTo>
                  <a:close/>
                </a:path>
                <a:path w="11664950" h="1447800">
                  <a:moveTo>
                    <a:pt x="11620754" y="43942"/>
                  </a:moveTo>
                  <a:lnTo>
                    <a:pt x="43891" y="43942"/>
                  </a:lnTo>
                  <a:lnTo>
                    <a:pt x="43891" y="1403908"/>
                  </a:lnTo>
                  <a:lnTo>
                    <a:pt x="11620754" y="1403908"/>
                  </a:lnTo>
                  <a:lnTo>
                    <a:pt x="11620754" y="1392936"/>
                  </a:lnTo>
                  <a:lnTo>
                    <a:pt x="54864" y="1392936"/>
                  </a:lnTo>
                  <a:lnTo>
                    <a:pt x="54864" y="54864"/>
                  </a:lnTo>
                  <a:lnTo>
                    <a:pt x="11620754" y="54864"/>
                  </a:lnTo>
                  <a:lnTo>
                    <a:pt x="11620754" y="43942"/>
                  </a:lnTo>
                  <a:close/>
                </a:path>
                <a:path w="11664950" h="1447800">
                  <a:moveTo>
                    <a:pt x="11620754" y="54864"/>
                  </a:moveTo>
                  <a:lnTo>
                    <a:pt x="11609832" y="54864"/>
                  </a:lnTo>
                  <a:lnTo>
                    <a:pt x="11609832" y="1392936"/>
                  </a:lnTo>
                  <a:lnTo>
                    <a:pt x="11620754" y="1392936"/>
                  </a:lnTo>
                  <a:lnTo>
                    <a:pt x="11620754" y="548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Вопрос</a:t>
            </a:r>
            <a:r>
              <a:rPr spc="-50" dirty="0"/>
              <a:t> </a:t>
            </a:r>
            <a:r>
              <a:rPr spc="-5" dirty="0"/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3131" y="603580"/>
            <a:ext cx="639254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5" dirty="0">
                <a:latin typeface="Times New Roman"/>
                <a:cs typeface="Times New Roman"/>
              </a:rPr>
              <a:t>Пропускная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способность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подъёмника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это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количество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лыжников,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которые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могут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5" dirty="0">
                <a:latin typeface="Times New Roman"/>
                <a:cs typeface="Times New Roman"/>
              </a:rPr>
              <a:t>подняться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от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нижней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станции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верхней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течение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одного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часа.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5" dirty="0">
                <a:latin typeface="Times New Roman"/>
                <a:cs typeface="Times New Roman"/>
              </a:rPr>
              <a:t>Что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необходимо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знать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из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приведённого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ниже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списка,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чтобы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подсчитать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пропускную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Times New Roman"/>
                <a:cs typeface="Times New Roman"/>
              </a:rPr>
              <a:t>способность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подъёмника?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Поставьте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5" dirty="0">
                <a:latin typeface="Times New Roman"/>
                <a:cs typeface="Times New Roman"/>
              </a:rPr>
              <a:t>V: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13904" y="637031"/>
            <a:ext cx="3905773" cy="399897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0285" y="2067153"/>
            <a:ext cx="6601991" cy="255178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03682" y="5028438"/>
            <a:ext cx="3002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Система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оценивания.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3682" y="5760211"/>
            <a:ext cx="2560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балла: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Дан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ответ: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4.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52290" y="5760211"/>
            <a:ext cx="1005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4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балл: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86527" y="5888228"/>
            <a:ext cx="117348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Times New Roman"/>
                <a:cs typeface="Times New Roman"/>
              </a:rPr>
              <a:t>Дан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ответ: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4.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46060" y="5760211"/>
            <a:ext cx="4227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0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баллов:</a:t>
            </a:r>
            <a:r>
              <a:rPr sz="24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Другие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ответы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или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ответ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отсутствует.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74264" y="195071"/>
            <a:ext cx="3852672" cy="207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922" y="284226"/>
            <a:ext cx="4342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Задание</a:t>
            </a:r>
            <a:r>
              <a:rPr spc="-35" dirty="0"/>
              <a:t> </a:t>
            </a:r>
            <a:r>
              <a:rPr dirty="0"/>
              <a:t>3.</a:t>
            </a:r>
            <a:r>
              <a:rPr spc="-35" dirty="0"/>
              <a:t> </a:t>
            </a:r>
            <a:r>
              <a:rPr spc="-15" dirty="0"/>
              <a:t>«Бугельные</a:t>
            </a:r>
            <a:r>
              <a:rPr spc="50" dirty="0"/>
              <a:t> </a:t>
            </a:r>
            <a:r>
              <a:rPr spc="-5" dirty="0"/>
              <a:t>подъемники».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84570" y="1565605"/>
            <a:ext cx="89090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5" dirty="0">
                <a:latin typeface="Times New Roman"/>
                <a:cs typeface="Times New Roman"/>
              </a:rPr>
              <a:t>В</a:t>
            </a:r>
            <a:r>
              <a:rPr sz="1600" b="1" spc="10" dirty="0">
                <a:latin typeface="Times New Roman"/>
                <a:cs typeface="Times New Roman"/>
              </a:rPr>
              <a:t>оп</a:t>
            </a:r>
            <a:r>
              <a:rPr sz="1600" b="1" spc="-5" dirty="0">
                <a:latin typeface="Times New Roman"/>
                <a:cs typeface="Times New Roman"/>
              </a:rPr>
              <a:t>р</a:t>
            </a:r>
            <a:r>
              <a:rPr sz="1600" b="1" spc="10" dirty="0">
                <a:latin typeface="Times New Roman"/>
                <a:cs typeface="Times New Roman"/>
              </a:rPr>
              <a:t>о</a:t>
            </a:r>
            <a:r>
              <a:rPr sz="1600" b="1" dirty="0">
                <a:latin typeface="Times New Roman"/>
                <a:cs typeface="Times New Roman"/>
              </a:rPr>
              <a:t>с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spc="10" dirty="0">
                <a:latin typeface="Times New Roman"/>
                <a:cs typeface="Times New Roman"/>
              </a:rPr>
              <a:t>2</a:t>
            </a:r>
            <a:r>
              <a:rPr sz="1600" b="1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84570" y="2026412"/>
            <a:ext cx="4193540" cy="15189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Times New Roman"/>
                <a:cs typeface="Times New Roman"/>
              </a:rPr>
              <a:t>Характеристики</a:t>
            </a:r>
            <a:r>
              <a:rPr sz="1400" b="1" spc="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задания: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19380" indent="-106680">
              <a:lnSpc>
                <a:spcPct val="100000"/>
              </a:lnSpc>
              <a:buFont typeface="Times New Roman"/>
              <a:buChar char="•"/>
              <a:tabLst>
                <a:tab pos="119380" algn="l"/>
              </a:tabLst>
            </a:pPr>
            <a:r>
              <a:rPr sz="1400" b="1" spc="-20" dirty="0">
                <a:latin typeface="Times New Roman"/>
                <a:cs typeface="Times New Roman"/>
              </a:rPr>
              <a:t>Содержательная</a:t>
            </a:r>
            <a:r>
              <a:rPr sz="1400" b="1" spc="11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область</a:t>
            </a:r>
            <a:r>
              <a:rPr sz="1400" b="1" spc="4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оценки:</a:t>
            </a:r>
            <a:r>
              <a:rPr sz="1400" b="1" spc="114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количество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19380" indent="-106680">
              <a:lnSpc>
                <a:spcPct val="100000"/>
              </a:lnSpc>
              <a:spcBef>
                <a:spcPts val="5"/>
              </a:spcBef>
              <a:buChar char="•"/>
              <a:tabLst>
                <a:tab pos="119380" algn="l"/>
              </a:tabLst>
            </a:pPr>
            <a:r>
              <a:rPr sz="1400" b="1" spc="-15" dirty="0">
                <a:latin typeface="Times New Roman"/>
                <a:cs typeface="Times New Roman"/>
              </a:rPr>
              <a:t>Компетентностная</a:t>
            </a:r>
            <a:r>
              <a:rPr sz="1400" b="1" spc="11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область</a:t>
            </a:r>
            <a:r>
              <a:rPr sz="1400" b="1" spc="3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оценки:</a:t>
            </a:r>
            <a:r>
              <a:rPr sz="1400" b="1" spc="1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формулировать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119380" indent="-106680">
              <a:lnSpc>
                <a:spcPct val="100000"/>
              </a:lnSpc>
              <a:spcBef>
                <a:spcPts val="5"/>
              </a:spcBef>
              <a:buChar char="•"/>
              <a:tabLst>
                <a:tab pos="119380" algn="l"/>
              </a:tabLst>
            </a:pPr>
            <a:r>
              <a:rPr sz="1400" b="1" spc="-25" dirty="0">
                <a:latin typeface="Times New Roman"/>
                <a:cs typeface="Times New Roman"/>
              </a:rPr>
              <a:t>Контекст:</a:t>
            </a:r>
            <a:r>
              <a:rPr sz="1400" b="1" spc="7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научная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жизнь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84570" y="3733622"/>
            <a:ext cx="1891664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380" indent="-106680">
              <a:lnSpc>
                <a:spcPct val="100000"/>
              </a:lnSpc>
              <a:spcBef>
                <a:spcPts val="95"/>
              </a:spcBef>
              <a:buChar char="•"/>
              <a:tabLst>
                <a:tab pos="119380" algn="l"/>
              </a:tabLst>
            </a:pPr>
            <a:r>
              <a:rPr sz="1400" b="1" spc="-35" dirty="0">
                <a:latin typeface="Times New Roman"/>
                <a:cs typeface="Times New Roman"/>
              </a:rPr>
              <a:t>Уровень</a:t>
            </a:r>
            <a:r>
              <a:rPr sz="1400" b="1" spc="20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сложности:</a:t>
            </a:r>
            <a:r>
              <a:rPr sz="1400" b="1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84570" y="4160901"/>
            <a:ext cx="5194300" cy="875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9380" indent="-106680">
              <a:lnSpc>
                <a:spcPct val="100000"/>
              </a:lnSpc>
              <a:spcBef>
                <a:spcPts val="90"/>
              </a:spcBef>
              <a:buChar char="•"/>
              <a:tabLst>
                <a:tab pos="119380" algn="l"/>
              </a:tabLst>
            </a:pPr>
            <a:r>
              <a:rPr sz="1400" b="1" spc="-25" dirty="0">
                <a:latin typeface="Times New Roman"/>
                <a:cs typeface="Times New Roman"/>
              </a:rPr>
              <a:t>Формат</a:t>
            </a:r>
            <a:r>
              <a:rPr sz="1400" b="1" spc="4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ответа:</a:t>
            </a:r>
            <a:r>
              <a:rPr sz="1400" b="1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множественный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выбор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Char char="•"/>
            </a:pPr>
            <a:endParaRPr sz="1500">
              <a:latin typeface="Times New Roman"/>
              <a:cs typeface="Times New Roman"/>
            </a:endParaRPr>
          </a:p>
          <a:p>
            <a:pPr marL="12700" marR="5080">
              <a:lnSpc>
                <a:spcPts val="1660"/>
              </a:lnSpc>
              <a:buChar char="•"/>
              <a:tabLst>
                <a:tab pos="119380" algn="l"/>
              </a:tabLst>
            </a:pPr>
            <a:r>
              <a:rPr sz="1400" b="1" spc="-10" dirty="0">
                <a:latin typeface="Times New Roman"/>
                <a:cs typeface="Times New Roman"/>
              </a:rPr>
              <a:t>Описание</a:t>
            </a:r>
            <a:r>
              <a:rPr sz="1400" b="1" spc="8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задания</a:t>
            </a:r>
            <a:r>
              <a:rPr sz="1400" b="1" spc="10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(«объект</a:t>
            </a:r>
            <a:r>
              <a:rPr sz="1400" b="1" spc="5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оценки»)</a:t>
            </a:r>
            <a:r>
              <a:rPr sz="1400" b="1" spc="14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интерпретация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данных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величин,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поиск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зависимостей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Вопрос</a:t>
            </a:r>
            <a:r>
              <a:rPr spc="-95" dirty="0"/>
              <a:t> </a:t>
            </a:r>
            <a:r>
              <a:rPr spc="10" dirty="0"/>
              <a:t>1.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/>
          </a:p>
          <a:p>
            <a:pPr marL="12700">
              <a:lnSpc>
                <a:spcPct val="100000"/>
              </a:lnSpc>
            </a:pPr>
            <a:r>
              <a:rPr sz="1400" spc="-10" dirty="0"/>
              <a:t>Характеристики</a:t>
            </a:r>
            <a:r>
              <a:rPr sz="1400" spc="75" dirty="0"/>
              <a:t> </a:t>
            </a:r>
            <a:r>
              <a:rPr sz="1400" spc="-15" dirty="0"/>
              <a:t>задания:</a:t>
            </a:r>
            <a:endParaRPr sz="1400"/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/>
          </a:p>
          <a:p>
            <a:pPr marL="12700" marR="7620">
              <a:lnSpc>
                <a:spcPct val="100000"/>
              </a:lnSpc>
              <a:buFont typeface="Times New Roman"/>
              <a:buChar char="•"/>
              <a:tabLst>
                <a:tab pos="119380" algn="l"/>
              </a:tabLst>
            </a:pPr>
            <a:r>
              <a:rPr sz="1400" spc="-20" dirty="0"/>
              <a:t>Содержательная</a:t>
            </a:r>
            <a:r>
              <a:rPr sz="1400" spc="110" dirty="0"/>
              <a:t> </a:t>
            </a:r>
            <a:r>
              <a:rPr sz="1400" spc="-15" dirty="0"/>
              <a:t>область</a:t>
            </a:r>
            <a:r>
              <a:rPr sz="1400" spc="40" dirty="0"/>
              <a:t> </a:t>
            </a:r>
            <a:r>
              <a:rPr sz="1400" spc="-15" dirty="0"/>
              <a:t>оценки:</a:t>
            </a:r>
            <a:r>
              <a:rPr sz="1400" spc="110" dirty="0"/>
              <a:t> </a:t>
            </a:r>
            <a:r>
              <a:rPr sz="1400" b="0" spc="-5" dirty="0">
                <a:latin typeface="Times New Roman"/>
                <a:cs typeface="Times New Roman"/>
              </a:rPr>
              <a:t>неопределенность</a:t>
            </a:r>
            <a:r>
              <a:rPr sz="1400" b="0" spc="65" dirty="0">
                <a:latin typeface="Times New Roman"/>
                <a:cs typeface="Times New Roman"/>
              </a:rPr>
              <a:t> </a:t>
            </a:r>
            <a:r>
              <a:rPr sz="1400" b="0" spc="-5" dirty="0">
                <a:latin typeface="Times New Roman"/>
                <a:cs typeface="Times New Roman"/>
              </a:rPr>
              <a:t>и </a:t>
            </a:r>
            <a:r>
              <a:rPr sz="1400" b="0" spc="-335" dirty="0">
                <a:latin typeface="Times New Roman"/>
                <a:cs typeface="Times New Roman"/>
              </a:rPr>
              <a:t> </a:t>
            </a:r>
            <a:r>
              <a:rPr sz="1400" b="0" spc="-10" dirty="0">
                <a:latin typeface="Times New Roman"/>
                <a:cs typeface="Times New Roman"/>
              </a:rPr>
              <a:t>данные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19380" indent="-106680">
              <a:lnSpc>
                <a:spcPct val="100000"/>
              </a:lnSpc>
              <a:buChar char="•"/>
              <a:tabLst>
                <a:tab pos="119380" algn="l"/>
              </a:tabLst>
            </a:pPr>
            <a:r>
              <a:rPr sz="1400" spc="-15" dirty="0"/>
              <a:t>Компетентностная</a:t>
            </a:r>
            <a:r>
              <a:rPr sz="1400" spc="120" dirty="0"/>
              <a:t> </a:t>
            </a:r>
            <a:r>
              <a:rPr sz="1400" spc="-15" dirty="0"/>
              <a:t>область</a:t>
            </a:r>
            <a:r>
              <a:rPr sz="1400" spc="45" dirty="0"/>
              <a:t> </a:t>
            </a:r>
            <a:r>
              <a:rPr sz="1400" spc="-20" dirty="0"/>
              <a:t>оценки:</a:t>
            </a:r>
            <a:r>
              <a:rPr sz="1400" spc="114" dirty="0"/>
              <a:t> </a:t>
            </a:r>
            <a:r>
              <a:rPr sz="1400" b="0" spc="-15" dirty="0">
                <a:latin typeface="Times New Roman"/>
                <a:cs typeface="Times New Roman"/>
              </a:rPr>
              <a:t>интерпретировать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119380" indent="-106680">
              <a:lnSpc>
                <a:spcPct val="100000"/>
              </a:lnSpc>
              <a:buChar char="•"/>
              <a:tabLst>
                <a:tab pos="119380" algn="l"/>
              </a:tabLst>
            </a:pPr>
            <a:r>
              <a:rPr sz="1400" spc="-25" dirty="0"/>
              <a:t>Контекст:</a:t>
            </a:r>
            <a:r>
              <a:rPr sz="1400" spc="70" dirty="0"/>
              <a:t> </a:t>
            </a:r>
            <a:r>
              <a:rPr sz="1400" b="0" spc="-20" dirty="0">
                <a:latin typeface="Times New Roman"/>
                <a:cs typeface="Times New Roman"/>
              </a:rPr>
              <a:t>научная</a:t>
            </a:r>
            <a:r>
              <a:rPr sz="1400" b="0" spc="10" dirty="0">
                <a:latin typeface="Times New Roman"/>
                <a:cs typeface="Times New Roman"/>
              </a:rPr>
              <a:t> </a:t>
            </a:r>
            <a:r>
              <a:rPr sz="1400" b="0" spc="-5" dirty="0">
                <a:latin typeface="Times New Roman"/>
                <a:cs typeface="Times New Roman"/>
              </a:rPr>
              <a:t>жизнь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119380" indent="-106680">
              <a:lnSpc>
                <a:spcPct val="100000"/>
              </a:lnSpc>
              <a:buChar char="•"/>
              <a:tabLst>
                <a:tab pos="119380" algn="l"/>
              </a:tabLst>
            </a:pPr>
            <a:r>
              <a:rPr sz="1400" spc="-35" dirty="0"/>
              <a:t>Уровень</a:t>
            </a:r>
            <a:r>
              <a:rPr sz="1400" spc="30" dirty="0"/>
              <a:t> </a:t>
            </a:r>
            <a:r>
              <a:rPr sz="1400" spc="-20" dirty="0"/>
              <a:t>сложности:</a:t>
            </a:r>
            <a:r>
              <a:rPr sz="1400" spc="90" dirty="0"/>
              <a:t> </a:t>
            </a:r>
            <a:r>
              <a:rPr sz="1400" b="0" spc="-5" dirty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119380" indent="-106680">
              <a:lnSpc>
                <a:spcPct val="100000"/>
              </a:lnSpc>
              <a:buChar char="•"/>
              <a:tabLst>
                <a:tab pos="119380" algn="l"/>
              </a:tabLst>
            </a:pPr>
            <a:r>
              <a:rPr sz="1400" spc="-30" dirty="0"/>
              <a:t>Формат</a:t>
            </a:r>
            <a:r>
              <a:rPr sz="1400" spc="60" dirty="0"/>
              <a:t> </a:t>
            </a:r>
            <a:r>
              <a:rPr sz="1400" spc="-15" dirty="0"/>
              <a:t>ответа:</a:t>
            </a:r>
            <a:r>
              <a:rPr sz="1400" spc="50" dirty="0"/>
              <a:t> </a:t>
            </a:r>
            <a:r>
              <a:rPr sz="1400" b="0" spc="-20" dirty="0">
                <a:latin typeface="Times New Roman"/>
                <a:cs typeface="Times New Roman"/>
              </a:rPr>
              <a:t>А)</a:t>
            </a:r>
            <a:r>
              <a:rPr sz="1400" b="0" spc="20" dirty="0">
                <a:latin typeface="Times New Roman"/>
                <a:cs typeface="Times New Roman"/>
              </a:rPr>
              <a:t> </a:t>
            </a:r>
            <a:r>
              <a:rPr sz="1400" b="0" spc="-15" dirty="0">
                <a:latin typeface="Times New Roman"/>
                <a:cs typeface="Times New Roman"/>
              </a:rPr>
              <a:t>краткий</a:t>
            </a:r>
            <a:r>
              <a:rPr sz="1400" b="0" spc="50" dirty="0">
                <a:latin typeface="Times New Roman"/>
                <a:cs typeface="Times New Roman"/>
              </a:rPr>
              <a:t> </a:t>
            </a:r>
            <a:r>
              <a:rPr sz="1400" b="0" spc="-15" dirty="0">
                <a:latin typeface="Times New Roman"/>
                <a:cs typeface="Times New Roman"/>
              </a:rPr>
              <a:t>ответ;</a:t>
            </a:r>
            <a:r>
              <a:rPr sz="1400" b="0" spc="25" dirty="0">
                <a:latin typeface="Times New Roman"/>
                <a:cs typeface="Times New Roman"/>
              </a:rPr>
              <a:t> </a:t>
            </a:r>
            <a:r>
              <a:rPr sz="1400" b="0" spc="-10" dirty="0">
                <a:latin typeface="Times New Roman"/>
                <a:cs typeface="Times New Roman"/>
              </a:rPr>
              <a:t>Б)</a:t>
            </a:r>
            <a:r>
              <a:rPr sz="1400" b="0" spc="20" dirty="0">
                <a:latin typeface="Times New Roman"/>
                <a:cs typeface="Times New Roman"/>
              </a:rPr>
              <a:t> </a:t>
            </a:r>
            <a:r>
              <a:rPr sz="1400" b="0" spc="-15" dirty="0">
                <a:latin typeface="Times New Roman"/>
                <a:cs typeface="Times New Roman"/>
              </a:rPr>
              <a:t>краткий</a:t>
            </a:r>
            <a:r>
              <a:rPr sz="1400" b="0" spc="25" dirty="0">
                <a:latin typeface="Times New Roman"/>
                <a:cs typeface="Times New Roman"/>
              </a:rPr>
              <a:t> </a:t>
            </a:r>
            <a:r>
              <a:rPr sz="1400" b="0" spc="-15" dirty="0">
                <a:latin typeface="Times New Roman"/>
                <a:cs typeface="Times New Roman"/>
              </a:rPr>
              <a:t>ответ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12700" marR="170180">
              <a:lnSpc>
                <a:spcPct val="100000"/>
              </a:lnSpc>
              <a:buChar char="•"/>
              <a:tabLst>
                <a:tab pos="119380" algn="l"/>
              </a:tabLst>
            </a:pPr>
            <a:r>
              <a:rPr sz="1400" spc="-10" dirty="0"/>
              <a:t>Описание задания</a:t>
            </a:r>
            <a:r>
              <a:rPr sz="1400" spc="-5" dirty="0"/>
              <a:t> </a:t>
            </a:r>
            <a:r>
              <a:rPr sz="1400" spc="-15" dirty="0"/>
              <a:t>(«объект оценки»):</a:t>
            </a:r>
            <a:r>
              <a:rPr sz="1400" spc="-10" dirty="0"/>
              <a:t> </a:t>
            </a:r>
            <a:r>
              <a:rPr sz="1400" b="0" spc="-10" dirty="0">
                <a:latin typeface="Times New Roman"/>
                <a:cs typeface="Times New Roman"/>
              </a:rPr>
              <a:t>чтение </a:t>
            </a:r>
            <a:r>
              <a:rPr sz="1400" b="0" spc="-5" dirty="0">
                <a:latin typeface="Times New Roman"/>
                <a:cs typeface="Times New Roman"/>
              </a:rPr>
              <a:t>и </a:t>
            </a:r>
            <a:r>
              <a:rPr sz="1400" b="0" dirty="0">
                <a:latin typeface="Times New Roman"/>
                <a:cs typeface="Times New Roman"/>
              </a:rPr>
              <a:t> </a:t>
            </a:r>
            <a:r>
              <a:rPr sz="1400" b="0" spc="-10" dirty="0">
                <a:latin typeface="Times New Roman"/>
                <a:cs typeface="Times New Roman"/>
              </a:rPr>
              <a:t>интерпретация</a:t>
            </a:r>
            <a:r>
              <a:rPr sz="1400" b="0" spc="60" dirty="0">
                <a:latin typeface="Times New Roman"/>
                <a:cs typeface="Times New Roman"/>
              </a:rPr>
              <a:t> </a:t>
            </a:r>
            <a:r>
              <a:rPr sz="1400" b="0" spc="-10" dirty="0">
                <a:latin typeface="Times New Roman"/>
                <a:cs typeface="Times New Roman"/>
              </a:rPr>
              <a:t>данных,</a:t>
            </a:r>
            <a:r>
              <a:rPr sz="1400" b="0" spc="40" dirty="0">
                <a:latin typeface="Times New Roman"/>
                <a:cs typeface="Times New Roman"/>
              </a:rPr>
              <a:t> </a:t>
            </a:r>
            <a:r>
              <a:rPr sz="1400" b="0" spc="-10" dirty="0">
                <a:latin typeface="Times New Roman"/>
                <a:cs typeface="Times New Roman"/>
              </a:rPr>
              <a:t>представленных</a:t>
            </a:r>
            <a:r>
              <a:rPr sz="1400" b="0" spc="50" dirty="0">
                <a:latin typeface="Times New Roman"/>
                <a:cs typeface="Times New Roman"/>
              </a:rPr>
              <a:t> </a:t>
            </a:r>
            <a:r>
              <a:rPr sz="1400" b="0" spc="-5" dirty="0">
                <a:latin typeface="Times New Roman"/>
                <a:cs typeface="Times New Roman"/>
              </a:rPr>
              <a:t>в</a:t>
            </a:r>
            <a:r>
              <a:rPr sz="1400" b="0" dirty="0">
                <a:latin typeface="Times New Roman"/>
                <a:cs typeface="Times New Roman"/>
              </a:rPr>
              <a:t> </a:t>
            </a:r>
            <a:r>
              <a:rPr sz="1400" b="0" spc="-5" dirty="0">
                <a:latin typeface="Times New Roman"/>
                <a:cs typeface="Times New Roman"/>
              </a:rPr>
              <a:t>таблице</a:t>
            </a:r>
            <a:r>
              <a:rPr sz="1400" b="0" spc="10" dirty="0">
                <a:latin typeface="Times New Roman"/>
                <a:cs typeface="Times New Roman"/>
              </a:rPr>
              <a:t> </a:t>
            </a:r>
            <a:r>
              <a:rPr sz="1400" b="0" spc="-5" dirty="0">
                <a:latin typeface="Times New Roman"/>
                <a:cs typeface="Times New Roman"/>
              </a:rPr>
              <a:t>и</a:t>
            </a:r>
            <a:r>
              <a:rPr sz="1400" b="0" spc="5" dirty="0">
                <a:latin typeface="Times New Roman"/>
                <a:cs typeface="Times New Roman"/>
              </a:rPr>
              <a:t> </a:t>
            </a:r>
            <a:r>
              <a:rPr sz="1400" b="0" spc="-10" dirty="0">
                <a:latin typeface="Times New Roman"/>
                <a:cs typeface="Times New Roman"/>
              </a:rPr>
              <a:t>на </a:t>
            </a:r>
            <a:r>
              <a:rPr sz="1400" b="0" spc="-335" dirty="0">
                <a:latin typeface="Times New Roman"/>
                <a:cs typeface="Times New Roman"/>
              </a:rPr>
              <a:t> </a:t>
            </a:r>
            <a:r>
              <a:rPr sz="1400" b="0" spc="-10" dirty="0">
                <a:latin typeface="Times New Roman"/>
                <a:cs typeface="Times New Roman"/>
              </a:rPr>
              <a:t>графике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922" y="284226"/>
            <a:ext cx="2173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Задание</a:t>
            </a:r>
            <a:r>
              <a:rPr spc="-50" dirty="0"/>
              <a:t> </a:t>
            </a:r>
            <a:r>
              <a:rPr dirty="0"/>
              <a:t>4.</a:t>
            </a:r>
            <a:r>
              <a:rPr spc="-60" dirty="0"/>
              <a:t> </a:t>
            </a:r>
            <a:r>
              <a:rPr dirty="0"/>
              <a:t>«Баня».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3189" y="653542"/>
            <a:ext cx="10996930" cy="31165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семье Петровых, состоящей </a:t>
            </a:r>
            <a:r>
              <a:rPr sz="1400" spc="-10" dirty="0">
                <a:latin typeface="Times New Roman"/>
                <a:cs typeface="Times New Roman"/>
              </a:rPr>
              <a:t>из </a:t>
            </a:r>
            <a:r>
              <a:rPr sz="1400" dirty="0">
                <a:latin typeface="Times New Roman"/>
                <a:cs typeface="Times New Roman"/>
              </a:rPr>
              <a:t>шести </a:t>
            </a:r>
            <a:r>
              <a:rPr sz="1400" spc="-5" dirty="0">
                <a:latin typeface="Times New Roman"/>
                <a:cs typeface="Times New Roman"/>
              </a:rPr>
              <a:t>человек, </a:t>
            </a:r>
            <a:r>
              <a:rPr sz="1400" spc="-15" dirty="0">
                <a:latin typeface="Times New Roman"/>
                <a:cs typeface="Times New Roman"/>
              </a:rPr>
              <a:t>проживающей </a:t>
            </a:r>
            <a:r>
              <a:rPr sz="1400" spc="-5" dirty="0">
                <a:latin typeface="Times New Roman"/>
                <a:cs typeface="Times New Roman"/>
              </a:rPr>
              <a:t>в </a:t>
            </a:r>
            <a:r>
              <a:rPr sz="1400" spc="-90" dirty="0">
                <a:latin typeface="Times New Roman"/>
                <a:cs typeface="Times New Roman"/>
              </a:rPr>
              <a:t>г.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Кострома </a:t>
            </a:r>
            <a:r>
              <a:rPr sz="1400" spc="-5" dirty="0">
                <a:latin typeface="Times New Roman"/>
                <a:cs typeface="Times New Roman"/>
              </a:rPr>
              <a:t>, </a:t>
            </a:r>
            <a:r>
              <a:rPr sz="1400" spc="-10" dirty="0">
                <a:latin typeface="Times New Roman"/>
                <a:cs typeface="Times New Roman"/>
              </a:rPr>
              <a:t>решили заменить </a:t>
            </a:r>
            <a:r>
              <a:rPr sz="1400" spc="-5" dirty="0">
                <a:latin typeface="Times New Roman"/>
                <a:cs typeface="Times New Roman"/>
              </a:rPr>
              <a:t>крышу бани </a:t>
            </a:r>
            <a:r>
              <a:rPr sz="1400" spc="-10" dirty="0">
                <a:latin typeface="Times New Roman"/>
                <a:cs typeface="Times New Roman"/>
              </a:rPr>
              <a:t>(смотрите на </a:t>
            </a:r>
            <a:r>
              <a:rPr sz="1400" spc="-5" dirty="0">
                <a:latin typeface="Times New Roman"/>
                <a:cs typeface="Times New Roman"/>
              </a:rPr>
              <a:t>рис.), </a:t>
            </a:r>
            <a:r>
              <a:rPr sz="1400" spc="-10" dirty="0">
                <a:latin typeface="Times New Roman"/>
                <a:cs typeface="Times New Roman"/>
              </a:rPr>
              <a:t>при </a:t>
            </a:r>
            <a:r>
              <a:rPr sz="1400" spc="-30" dirty="0">
                <a:latin typeface="Times New Roman"/>
                <a:cs typeface="Times New Roman"/>
              </a:rPr>
              <a:t>этом 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выяснилось,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что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существует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несколько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способов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перекрытия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крыш.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6985" algn="just">
              <a:lnSpc>
                <a:spcPct val="99300"/>
              </a:lnSpc>
              <a:spcBef>
                <a:spcPts val="5"/>
              </a:spcBef>
            </a:pPr>
            <a:r>
              <a:rPr sz="1400" spc="-10" dirty="0">
                <a:latin typeface="Times New Roman"/>
                <a:cs typeface="Times New Roman"/>
              </a:rPr>
              <a:t>Есть </a:t>
            </a:r>
            <a:r>
              <a:rPr sz="1400" spc="-5" dirty="0">
                <a:latin typeface="Times New Roman"/>
                <a:cs typeface="Times New Roman"/>
              </a:rPr>
              <a:t>определенная </a:t>
            </a:r>
            <a:r>
              <a:rPr sz="1400" spc="-10" dirty="0">
                <a:latin typeface="Times New Roman"/>
                <a:cs typeface="Times New Roman"/>
              </a:rPr>
              <a:t>закономерность архитектурного </a:t>
            </a:r>
            <a:r>
              <a:rPr sz="1400" dirty="0">
                <a:latin typeface="Times New Roman"/>
                <a:cs typeface="Times New Roman"/>
              </a:rPr>
              <a:t>построения </a:t>
            </a:r>
            <a:r>
              <a:rPr sz="1400" spc="-10" dirty="0">
                <a:latin typeface="Times New Roman"/>
                <a:cs typeface="Times New Roman"/>
              </a:rPr>
              <a:t>здания, </a:t>
            </a:r>
            <a:r>
              <a:rPr sz="1400" dirty="0">
                <a:latin typeface="Times New Roman"/>
                <a:cs typeface="Times New Roman"/>
              </a:rPr>
              <a:t>при </a:t>
            </a:r>
            <a:r>
              <a:rPr sz="1400" spc="-25" dirty="0">
                <a:latin typeface="Times New Roman"/>
                <a:cs typeface="Times New Roman"/>
              </a:rPr>
              <a:t>котором </a:t>
            </a:r>
            <a:r>
              <a:rPr sz="1400" spc="-5" dirty="0">
                <a:latin typeface="Times New Roman"/>
                <a:cs typeface="Times New Roman"/>
              </a:rPr>
              <a:t>расчет </a:t>
            </a:r>
            <a:r>
              <a:rPr sz="1400" spc="-30" dirty="0">
                <a:latin typeface="Times New Roman"/>
                <a:cs typeface="Times New Roman"/>
              </a:rPr>
              <a:t>угла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наклона </a:t>
            </a:r>
            <a:r>
              <a:rPr sz="1400" spc="-5" dirty="0">
                <a:latin typeface="Times New Roman"/>
                <a:cs typeface="Times New Roman"/>
              </a:rPr>
              <a:t>крыши </a:t>
            </a:r>
            <a:r>
              <a:rPr sz="1400" dirty="0">
                <a:latin typeface="Times New Roman"/>
                <a:cs typeface="Times New Roman"/>
              </a:rPr>
              <a:t>определяется </a:t>
            </a:r>
            <a:r>
              <a:rPr sz="1400" spc="-10" dirty="0">
                <a:latin typeface="Times New Roman"/>
                <a:cs typeface="Times New Roman"/>
              </a:rPr>
              <a:t>отношением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высоты</a:t>
            </a:r>
            <a:r>
              <a:rPr sz="1400" spc="-5" dirty="0">
                <a:latin typeface="Times New Roman"/>
                <a:cs typeface="Times New Roman"/>
              </a:rPr>
              <a:t> крыши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ширине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дома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как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1:3.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Этот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способ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определения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угла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крыши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очень</a:t>
            </a:r>
            <a:r>
              <a:rPr sz="1400" spc="-10" dirty="0">
                <a:latin typeface="Times New Roman"/>
                <a:cs typeface="Times New Roman"/>
              </a:rPr>
              <a:t> приблизительный,</a:t>
            </a:r>
            <a:r>
              <a:rPr sz="1400" spc="-5" dirty="0">
                <a:latin typeface="Times New Roman"/>
                <a:cs typeface="Times New Roman"/>
              </a:rPr>
              <a:t> так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как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не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учитывает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ни</a:t>
            </a:r>
            <a:r>
              <a:rPr sz="1400" spc="3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выбор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кровельного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материала,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ветровые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снеговые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нагрузки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 </a:t>
            </a:r>
            <a:r>
              <a:rPr sz="1400" spc="-10" dirty="0">
                <a:latin typeface="Times New Roman"/>
                <a:cs typeface="Times New Roman"/>
              </a:rPr>
              <a:t>данном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регионе.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Times New Roman"/>
              <a:cs typeface="Times New Roman"/>
            </a:endParaRPr>
          </a:p>
          <a:p>
            <a:pPr marL="5393055">
              <a:lnSpc>
                <a:spcPts val="2155"/>
              </a:lnSpc>
              <a:spcBef>
                <a:spcPts val="5"/>
              </a:spcBef>
            </a:pPr>
            <a:r>
              <a:rPr sz="1800" b="1" spc="-10" dirty="0">
                <a:latin typeface="Arial"/>
                <a:cs typeface="Arial"/>
              </a:rPr>
              <a:t>Вопрос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5393055" marR="750570">
              <a:lnSpc>
                <a:spcPts val="1680"/>
              </a:lnSpc>
              <a:spcBef>
                <a:spcPts val="50"/>
              </a:spcBef>
            </a:pPr>
            <a:r>
              <a:rPr sz="1400" spc="-10" dirty="0">
                <a:latin typeface="Times New Roman"/>
                <a:cs typeface="Times New Roman"/>
              </a:rPr>
              <a:t>Определите,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какой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должна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быть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высота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крыши,</a:t>
            </a:r>
            <a:r>
              <a:rPr sz="1400" dirty="0">
                <a:latin typeface="Times New Roman"/>
                <a:cs typeface="Times New Roman"/>
              </a:rPr>
              <a:t> если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ее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ширина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м, длина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Times New Roman"/>
              <a:cs typeface="Times New Roman"/>
            </a:endParaRPr>
          </a:p>
          <a:p>
            <a:pPr marL="5393055">
              <a:lnSpc>
                <a:spcPct val="100000"/>
              </a:lnSpc>
            </a:pPr>
            <a:r>
              <a:rPr sz="1400" spc="-15" dirty="0">
                <a:latin typeface="Times New Roman"/>
                <a:cs typeface="Times New Roman"/>
              </a:rPr>
              <a:t>А)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1;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Б)</a:t>
            </a:r>
            <a:r>
              <a:rPr sz="1400" spc="-5" dirty="0">
                <a:latin typeface="Times New Roman"/>
                <a:cs typeface="Times New Roman"/>
              </a:rPr>
              <a:t> 2;</a:t>
            </a:r>
            <a:r>
              <a:rPr sz="1400" spc="3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С) 3;</a:t>
            </a:r>
            <a:r>
              <a:rPr sz="1400" spc="3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Д)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5393055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Times New Roman"/>
                <a:cs typeface="Times New Roman"/>
              </a:rPr>
              <a:t>Ответ: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79361" y="3790176"/>
            <a:ext cx="4585335" cy="410845"/>
            <a:chOff x="5579361" y="3790176"/>
            <a:chExt cx="4585335" cy="4108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9361" y="3790176"/>
              <a:ext cx="4584958" cy="41074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625084" y="3796284"/>
              <a:ext cx="4495800" cy="320040"/>
            </a:xfrm>
            <a:custGeom>
              <a:avLst/>
              <a:gdLst/>
              <a:ahLst/>
              <a:cxnLst/>
              <a:rect l="l" t="t" r="r" b="b"/>
              <a:pathLst>
                <a:path w="4495800" h="320039">
                  <a:moveTo>
                    <a:pt x="0" y="320039"/>
                  </a:moveTo>
                  <a:lnTo>
                    <a:pt x="4495800" y="320039"/>
                  </a:lnTo>
                  <a:lnTo>
                    <a:pt x="4495800" y="0"/>
                  </a:lnTo>
                  <a:lnTo>
                    <a:pt x="0" y="0"/>
                  </a:lnTo>
                  <a:lnTo>
                    <a:pt x="0" y="320039"/>
                  </a:lnTo>
                  <a:close/>
                </a:path>
              </a:pathLst>
            </a:custGeom>
            <a:ln w="9144">
              <a:solidFill>
                <a:srgbClr val="EB63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0791" y="2011679"/>
            <a:ext cx="4663440" cy="440131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703823" y="4353814"/>
            <a:ext cx="4138295" cy="1533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Вопрос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1400" spc="-10" dirty="0">
                <a:latin typeface="Times New Roman"/>
                <a:cs typeface="Times New Roman"/>
              </a:rPr>
              <a:t>Рассчитайте,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чему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равен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тангенс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угла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наклона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крыши.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5" dirty="0">
                <a:latin typeface="Times New Roman"/>
                <a:cs typeface="Times New Roman"/>
              </a:rPr>
              <a:t>А)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0,3333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Б)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0, 3335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С)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0,6666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Д)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6667.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15" dirty="0">
                <a:latin typeface="Times New Roman"/>
                <a:cs typeface="Times New Roman"/>
              </a:rPr>
              <a:t>Ответ: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641847" y="5916167"/>
            <a:ext cx="4612640" cy="433705"/>
            <a:chOff x="5641847" y="5916167"/>
            <a:chExt cx="4612640" cy="43370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1847" y="5916167"/>
              <a:ext cx="4612386" cy="43356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701283" y="5935979"/>
              <a:ext cx="4495800" cy="320040"/>
            </a:xfrm>
            <a:custGeom>
              <a:avLst/>
              <a:gdLst/>
              <a:ahLst/>
              <a:cxnLst/>
              <a:rect l="l" t="t" r="r" b="b"/>
              <a:pathLst>
                <a:path w="4495800" h="320039">
                  <a:moveTo>
                    <a:pt x="0" y="320040"/>
                  </a:moveTo>
                  <a:lnTo>
                    <a:pt x="4495800" y="320040"/>
                  </a:lnTo>
                  <a:lnTo>
                    <a:pt x="4495800" y="0"/>
                  </a:lnTo>
                  <a:lnTo>
                    <a:pt x="0" y="0"/>
                  </a:lnTo>
                  <a:lnTo>
                    <a:pt x="0" y="320040"/>
                  </a:lnTo>
                  <a:close/>
                </a:path>
              </a:pathLst>
            </a:custGeom>
            <a:ln w="9144">
              <a:solidFill>
                <a:srgbClr val="EB63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189" y="653542"/>
            <a:ext cx="85026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Times New Roman"/>
                <a:cs typeface="Times New Roman"/>
              </a:rPr>
              <a:t>Задание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1.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46445" y="468883"/>
            <a:ext cx="85026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Times New Roman"/>
                <a:cs typeface="Times New Roman"/>
              </a:rPr>
              <a:t>Задание</a:t>
            </a:r>
            <a:r>
              <a:rPr sz="1400" b="1" spc="-5" dirty="0">
                <a:latin typeface="Times New Roman"/>
                <a:cs typeface="Times New Roman"/>
              </a:rPr>
              <a:t> 2.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46445" y="910539"/>
            <a:ext cx="299466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Times New Roman"/>
                <a:cs typeface="Times New Roman"/>
              </a:rPr>
              <a:t>Характеристика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задания;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23475" y="1389633"/>
            <a:ext cx="1761489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612900" algn="l"/>
              </a:tabLst>
            </a:pP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spc="-50" dirty="0">
                <a:latin typeface="Times New Roman"/>
                <a:cs typeface="Times New Roman"/>
              </a:rPr>
              <a:t>з</a:t>
            </a:r>
            <a:r>
              <a:rPr sz="2000" dirty="0">
                <a:latin typeface="Times New Roman"/>
                <a:cs typeface="Times New Roman"/>
              </a:rPr>
              <a:t>м</a:t>
            </a:r>
            <a:r>
              <a:rPr sz="2000" spc="-5" dirty="0">
                <a:latin typeface="Times New Roman"/>
                <a:cs typeface="Times New Roman"/>
              </a:rPr>
              <a:t>е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е</a:t>
            </a:r>
            <a:r>
              <a:rPr sz="2000" spc="10" dirty="0">
                <a:latin typeface="Times New Roman"/>
                <a:cs typeface="Times New Roman"/>
              </a:rPr>
              <a:t>н</a:t>
            </a:r>
            <a:r>
              <a:rPr sz="2000" spc="-2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46445" y="1342313"/>
            <a:ext cx="4184015" cy="1205865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1073785" indent="-610235">
              <a:lnSpc>
                <a:spcPct val="100000"/>
              </a:lnSpc>
              <a:spcBef>
                <a:spcPts val="464"/>
              </a:spcBef>
              <a:buFont typeface="Times New Roman"/>
              <a:buAutoNum type="arabicPeriod"/>
              <a:tabLst>
                <a:tab pos="1073150" algn="l"/>
                <a:tab pos="1073785" algn="l"/>
                <a:tab pos="2448560" algn="l"/>
              </a:tabLst>
            </a:pPr>
            <a:r>
              <a:rPr sz="2000" i="1" spc="-10" dirty="0">
                <a:latin typeface="Times New Roman"/>
                <a:cs typeface="Times New Roman"/>
              </a:rPr>
              <a:t>Область	</a:t>
            </a:r>
            <a:r>
              <a:rPr sz="2000" i="1" spc="-20" dirty="0">
                <a:latin typeface="Times New Roman"/>
                <a:cs typeface="Times New Roman"/>
              </a:rPr>
              <a:t>содержания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000" spc="-5" dirty="0">
                <a:latin typeface="Times New Roman"/>
                <a:cs typeface="Times New Roman"/>
              </a:rPr>
              <a:t>зависимости.</a:t>
            </a:r>
            <a:endParaRPr sz="2000">
              <a:latin typeface="Times New Roman"/>
              <a:cs typeface="Times New Roman"/>
            </a:endParaRPr>
          </a:p>
          <a:p>
            <a:pPr marL="716915" indent="-254000">
              <a:lnSpc>
                <a:spcPct val="100000"/>
              </a:lnSpc>
              <a:spcBef>
                <a:spcPts val="1370"/>
              </a:spcBef>
              <a:buFont typeface="Times New Roman"/>
              <a:buAutoNum type="arabicPeriod" startAt="2"/>
              <a:tabLst>
                <a:tab pos="717550" algn="l"/>
              </a:tabLst>
            </a:pPr>
            <a:r>
              <a:rPr sz="2000" i="1" spc="-25" dirty="0">
                <a:latin typeface="Times New Roman"/>
                <a:cs typeface="Times New Roman"/>
              </a:rPr>
              <a:t>Контекст</a:t>
            </a:r>
            <a:r>
              <a:rPr sz="2000" spc="-25" dirty="0">
                <a:latin typeface="Times New Roman"/>
                <a:cs typeface="Times New Roman"/>
              </a:rPr>
              <a:t>: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Профессиональный.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46445" y="2647492"/>
            <a:ext cx="4491990" cy="1205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0645" indent="451484">
              <a:lnSpc>
                <a:spcPct val="115100"/>
              </a:lnSpc>
              <a:spcBef>
                <a:spcPts val="100"/>
              </a:spcBef>
              <a:buFont typeface="Times New Roman"/>
              <a:buAutoNum type="arabicPeriod" startAt="3"/>
              <a:tabLst>
                <a:tab pos="911860" algn="l"/>
                <a:tab pos="912494" algn="l"/>
                <a:tab pos="2787015" algn="l"/>
              </a:tabLst>
            </a:pPr>
            <a:r>
              <a:rPr sz="2000" i="1" spc="-10" dirty="0">
                <a:latin typeface="Times New Roman"/>
                <a:cs typeface="Times New Roman"/>
              </a:rPr>
              <a:t>М</a:t>
            </a:r>
            <a:r>
              <a:rPr sz="2000" i="1" spc="-20" dirty="0">
                <a:latin typeface="Times New Roman"/>
                <a:cs typeface="Times New Roman"/>
              </a:rPr>
              <a:t>ы</a:t>
            </a:r>
            <a:r>
              <a:rPr sz="2000" i="1" spc="-5" dirty="0">
                <a:latin typeface="Times New Roman"/>
                <a:cs typeface="Times New Roman"/>
              </a:rPr>
              <a:t>сл</a:t>
            </a:r>
            <a:r>
              <a:rPr sz="2000" i="1" spc="5" dirty="0">
                <a:latin typeface="Times New Roman"/>
                <a:cs typeface="Times New Roman"/>
              </a:rPr>
              <a:t>и</a:t>
            </a:r>
            <a:r>
              <a:rPr sz="2000" i="1" spc="-15" dirty="0">
                <a:latin typeface="Times New Roman"/>
                <a:cs typeface="Times New Roman"/>
              </a:rPr>
              <a:t>т</a:t>
            </a:r>
            <a:r>
              <a:rPr sz="2000" i="1" spc="-50" dirty="0">
                <a:latin typeface="Times New Roman"/>
                <a:cs typeface="Times New Roman"/>
              </a:rPr>
              <a:t>е</a:t>
            </a:r>
            <a:r>
              <a:rPr sz="2000" i="1" spc="-10" dirty="0">
                <a:latin typeface="Times New Roman"/>
                <a:cs typeface="Times New Roman"/>
              </a:rPr>
              <a:t>льн</a:t>
            </a:r>
            <a:r>
              <a:rPr sz="2000" i="1" dirty="0">
                <a:latin typeface="Times New Roman"/>
                <a:cs typeface="Times New Roman"/>
              </a:rPr>
              <a:t>а</a:t>
            </a:r>
            <a:r>
              <a:rPr sz="2000" i="1" spc="-5" dirty="0">
                <a:latin typeface="Times New Roman"/>
                <a:cs typeface="Times New Roman"/>
              </a:rPr>
              <a:t>я</a:t>
            </a:r>
            <a:r>
              <a:rPr sz="2000" i="1" dirty="0">
                <a:latin typeface="Times New Roman"/>
                <a:cs typeface="Times New Roman"/>
              </a:rPr>
              <a:t>	</a:t>
            </a:r>
            <a:r>
              <a:rPr sz="2000" i="1" spc="15" dirty="0">
                <a:latin typeface="Times New Roman"/>
                <a:cs typeface="Times New Roman"/>
              </a:rPr>
              <a:t>д</a:t>
            </a:r>
            <a:r>
              <a:rPr sz="2000" i="1" spc="-5" dirty="0">
                <a:latin typeface="Times New Roman"/>
                <a:cs typeface="Times New Roman"/>
              </a:rPr>
              <a:t>е</a:t>
            </a:r>
            <a:r>
              <a:rPr sz="2000" i="1" spc="5" dirty="0">
                <a:latin typeface="Times New Roman"/>
                <a:cs typeface="Times New Roman"/>
              </a:rPr>
              <a:t>я</a:t>
            </a:r>
            <a:r>
              <a:rPr sz="2000" i="1" spc="-15" dirty="0">
                <a:latin typeface="Times New Roman"/>
                <a:cs typeface="Times New Roman"/>
              </a:rPr>
              <a:t>т</a:t>
            </a:r>
            <a:r>
              <a:rPr sz="2000" i="1" spc="-50" dirty="0">
                <a:latin typeface="Times New Roman"/>
                <a:cs typeface="Times New Roman"/>
              </a:rPr>
              <a:t>е</a:t>
            </a:r>
            <a:r>
              <a:rPr sz="2000" i="1" spc="10" dirty="0">
                <a:latin typeface="Times New Roman"/>
                <a:cs typeface="Times New Roman"/>
              </a:rPr>
              <a:t>л</a:t>
            </a:r>
            <a:r>
              <a:rPr sz="2000" i="1" spc="-10" dirty="0">
                <a:latin typeface="Times New Roman"/>
                <a:cs typeface="Times New Roman"/>
              </a:rPr>
              <a:t>ьн</a:t>
            </a:r>
            <a:r>
              <a:rPr sz="2000" i="1" spc="5" dirty="0">
                <a:latin typeface="Times New Roman"/>
                <a:cs typeface="Times New Roman"/>
              </a:rPr>
              <a:t>о</a:t>
            </a:r>
            <a:r>
              <a:rPr sz="2000" i="1" spc="-5" dirty="0">
                <a:latin typeface="Times New Roman"/>
                <a:cs typeface="Times New Roman"/>
              </a:rPr>
              <a:t>ст</a:t>
            </a:r>
            <a:r>
              <a:rPr sz="2000" i="1" spc="10" dirty="0">
                <a:latin typeface="Times New Roman"/>
                <a:cs typeface="Times New Roman"/>
              </a:rPr>
              <a:t>ь</a:t>
            </a:r>
            <a:r>
              <a:rPr sz="2000" spc="-5" dirty="0">
                <a:latin typeface="Times New Roman"/>
                <a:cs typeface="Times New Roman"/>
              </a:rPr>
              <a:t>:  Применить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стандартный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алгоритм.</a:t>
            </a:r>
            <a:endParaRPr sz="2000">
              <a:latin typeface="Times New Roman"/>
              <a:cs typeface="Times New Roman"/>
            </a:endParaRPr>
          </a:p>
          <a:p>
            <a:pPr marL="930275" indent="-467359">
              <a:lnSpc>
                <a:spcPct val="100000"/>
              </a:lnSpc>
              <a:spcBef>
                <a:spcPts val="1370"/>
              </a:spcBef>
              <a:buFont typeface="Times New Roman"/>
              <a:buAutoNum type="arabicPeriod" startAt="3"/>
              <a:tabLst>
                <a:tab pos="930275" algn="l"/>
                <a:tab pos="930910" algn="l"/>
                <a:tab pos="2052320" algn="l"/>
                <a:tab pos="3067050" algn="l"/>
              </a:tabLst>
            </a:pPr>
            <a:r>
              <a:rPr sz="2000" i="1" spc="-20" dirty="0">
                <a:latin typeface="Times New Roman"/>
                <a:cs typeface="Times New Roman"/>
              </a:rPr>
              <a:t>Объект	</a:t>
            </a:r>
            <a:r>
              <a:rPr sz="2000" i="1" dirty="0">
                <a:latin typeface="Times New Roman"/>
                <a:cs typeface="Times New Roman"/>
              </a:rPr>
              <a:t>оценки	</a:t>
            </a:r>
            <a:r>
              <a:rPr sz="2000" spc="-10" dirty="0">
                <a:latin typeface="Times New Roman"/>
                <a:cs typeface="Times New Roman"/>
              </a:rPr>
              <a:t>(предметный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92867" y="2694812"/>
            <a:ext cx="129032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latin typeface="Times New Roman"/>
                <a:cs typeface="Times New Roman"/>
              </a:rPr>
              <a:t>Применять.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87355" y="3523945"/>
            <a:ext cx="119951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25" dirty="0">
                <a:latin typeface="Times New Roman"/>
                <a:cs typeface="Times New Roman"/>
              </a:rPr>
              <a:t>результат):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46445" y="3828445"/>
            <a:ext cx="5515610" cy="16808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  <a:tabLst>
                <a:tab pos="2484755" algn="l"/>
              </a:tabLst>
            </a:pPr>
            <a:r>
              <a:rPr sz="2000" spc="-20" dirty="0">
                <a:latin typeface="Times New Roman"/>
                <a:cs typeface="Times New Roman"/>
              </a:rPr>
              <a:t>Нахождение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тангенса	</a:t>
            </a:r>
            <a:r>
              <a:rPr sz="2000" spc="-45" dirty="0">
                <a:latin typeface="Times New Roman"/>
                <a:cs typeface="Times New Roman"/>
              </a:rPr>
              <a:t>угла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наклона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крыши.</a:t>
            </a:r>
            <a:endParaRPr sz="2000">
              <a:latin typeface="Times New Roman"/>
              <a:cs typeface="Times New Roman"/>
            </a:endParaRPr>
          </a:p>
          <a:p>
            <a:pPr marL="716915" indent="-254000">
              <a:lnSpc>
                <a:spcPct val="100000"/>
              </a:lnSpc>
              <a:spcBef>
                <a:spcPts val="360"/>
              </a:spcBef>
              <a:buFont typeface="Times New Roman"/>
              <a:buAutoNum type="arabicPeriod" startAt="5"/>
              <a:tabLst>
                <a:tab pos="717550" algn="l"/>
              </a:tabLst>
            </a:pPr>
            <a:r>
              <a:rPr sz="2000" i="1" spc="-15" dirty="0">
                <a:latin typeface="Times New Roman"/>
                <a:cs typeface="Times New Roman"/>
              </a:rPr>
              <a:t>Уровень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сложности</a:t>
            </a:r>
            <a:r>
              <a:rPr sz="2000" spc="-10" dirty="0">
                <a:latin typeface="Times New Roman"/>
                <a:cs typeface="Times New Roman"/>
              </a:rPr>
              <a:t>: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2.</a:t>
            </a:r>
            <a:endParaRPr sz="2000">
              <a:latin typeface="Times New Roman"/>
              <a:cs typeface="Times New Roman"/>
            </a:endParaRPr>
          </a:p>
          <a:p>
            <a:pPr marL="716915" indent="-254000">
              <a:lnSpc>
                <a:spcPct val="100000"/>
              </a:lnSpc>
              <a:spcBef>
                <a:spcPts val="1370"/>
              </a:spcBef>
              <a:buFont typeface="Times New Roman"/>
              <a:buAutoNum type="arabicPeriod" startAt="5"/>
              <a:tabLst>
                <a:tab pos="717550" algn="l"/>
              </a:tabLst>
            </a:pPr>
            <a:r>
              <a:rPr sz="2000" i="1" spc="-20" dirty="0">
                <a:latin typeface="Times New Roman"/>
                <a:cs typeface="Times New Roman"/>
              </a:rPr>
              <a:t>Формат</a:t>
            </a:r>
            <a:r>
              <a:rPr sz="2000" i="1" spc="5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ответа</a:t>
            </a:r>
            <a:r>
              <a:rPr sz="2000" spc="-5" dirty="0">
                <a:latin typeface="Times New Roman"/>
                <a:cs typeface="Times New Roman"/>
              </a:rPr>
              <a:t>: </a:t>
            </a:r>
            <a:r>
              <a:rPr sz="2000" spc="5" dirty="0">
                <a:latin typeface="Times New Roman"/>
                <a:cs typeface="Times New Roman"/>
              </a:rPr>
              <a:t>Вопрос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выбором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ответа,</a:t>
            </a:r>
            <a:endParaRPr sz="2000">
              <a:latin typeface="Times New Roman"/>
              <a:cs typeface="Times New Roman"/>
            </a:endParaRPr>
          </a:p>
          <a:p>
            <a:pPr marL="716915" indent="-254000">
              <a:lnSpc>
                <a:spcPct val="100000"/>
              </a:lnSpc>
              <a:spcBef>
                <a:spcPts val="1350"/>
              </a:spcBef>
              <a:buFont typeface="Times New Roman"/>
              <a:buAutoNum type="arabicPeriod" startAt="5"/>
              <a:tabLst>
                <a:tab pos="717550" algn="l"/>
              </a:tabLst>
            </a:pPr>
            <a:r>
              <a:rPr sz="2000" i="1" spc="-5" dirty="0">
                <a:latin typeface="Times New Roman"/>
                <a:cs typeface="Times New Roman"/>
              </a:rPr>
              <a:t>Критерии </a:t>
            </a:r>
            <a:r>
              <a:rPr sz="2000" i="1" dirty="0">
                <a:latin typeface="Times New Roman"/>
                <a:cs typeface="Times New Roman"/>
              </a:rPr>
              <a:t>оценивания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spc="-15" dirty="0">
                <a:latin typeface="Times New Roman"/>
                <a:cs typeface="Times New Roman"/>
              </a:rPr>
              <a:t>(0</a:t>
            </a:r>
            <a:r>
              <a:rPr sz="2000" i="1" spc="15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или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1</a:t>
            </a:r>
            <a:r>
              <a:rPr sz="2000" i="1" spc="1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балл</a:t>
            </a:r>
            <a:r>
              <a:rPr sz="2000" spc="-5" dirty="0">
                <a:latin typeface="Times New Roman"/>
                <a:cs typeface="Times New Roman"/>
              </a:rPr>
              <a:t>):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5000" y="1030351"/>
            <a:ext cx="3134360" cy="1056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Times New Roman"/>
                <a:cs typeface="Times New Roman"/>
              </a:rPr>
              <a:t>Характеристика</a:t>
            </a:r>
            <a:r>
              <a:rPr sz="1800" b="1" spc="8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задания;</a:t>
            </a:r>
            <a:endParaRPr sz="1800">
              <a:latin typeface="Times New Roman"/>
              <a:cs typeface="Times New Roman"/>
            </a:endParaRPr>
          </a:p>
          <a:p>
            <a:pPr marL="463550">
              <a:lnSpc>
                <a:spcPct val="100000"/>
              </a:lnSpc>
              <a:spcBef>
                <a:spcPts val="1320"/>
              </a:spcBef>
              <a:tabLst>
                <a:tab pos="869315" algn="l"/>
                <a:tab pos="1868805" algn="l"/>
              </a:tabLst>
            </a:pPr>
            <a:r>
              <a:rPr sz="1800" spc="-5" dirty="0">
                <a:latin typeface="Franklin Gothic Medium"/>
                <a:cs typeface="Franklin Gothic Medium"/>
              </a:rPr>
              <a:t>1.	</a:t>
            </a:r>
            <a:r>
              <a:rPr sz="1800" i="1" spc="-20" dirty="0">
                <a:latin typeface="Franklin Gothic Medium"/>
                <a:cs typeface="Franklin Gothic Medium"/>
              </a:rPr>
              <a:t>Область	содержания: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spc="-25" dirty="0">
                <a:latin typeface="Franklin Gothic Medium"/>
                <a:cs typeface="Franklin Gothic Medium"/>
              </a:rPr>
              <a:t>форма.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61003" y="1472565"/>
            <a:ext cx="1724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88770" algn="l"/>
              </a:tabLst>
            </a:pPr>
            <a:r>
              <a:rPr sz="1800" spc="-10" dirty="0">
                <a:latin typeface="Franklin Gothic Medium"/>
                <a:cs typeface="Franklin Gothic Medium"/>
              </a:rPr>
              <a:t>Про</a:t>
            </a:r>
            <a:r>
              <a:rPr sz="1800" spc="-5" dirty="0">
                <a:latin typeface="Franklin Gothic Medium"/>
                <a:cs typeface="Franklin Gothic Medium"/>
              </a:rPr>
              <a:t>с</a:t>
            </a:r>
            <a:r>
              <a:rPr sz="1800" spc="-50" dirty="0">
                <a:latin typeface="Franklin Gothic Medium"/>
                <a:cs typeface="Franklin Gothic Medium"/>
              </a:rPr>
              <a:t>т</a:t>
            </a:r>
            <a:r>
              <a:rPr sz="1800" spc="-20" dirty="0">
                <a:latin typeface="Franklin Gothic Medium"/>
                <a:cs typeface="Franklin Gothic Medium"/>
              </a:rPr>
              <a:t>р</a:t>
            </a:r>
            <a:r>
              <a:rPr sz="1800" spc="-10" dirty="0">
                <a:latin typeface="Franklin Gothic Medium"/>
                <a:cs typeface="Franklin Gothic Medium"/>
              </a:rPr>
              <a:t>а</a:t>
            </a:r>
            <a:r>
              <a:rPr sz="1800" spc="-30" dirty="0">
                <a:latin typeface="Franklin Gothic Medium"/>
                <a:cs typeface="Franklin Gothic Medium"/>
              </a:rPr>
              <a:t>нст</a:t>
            </a:r>
            <a:r>
              <a:rPr sz="1800" spc="-15" dirty="0">
                <a:latin typeface="Franklin Gothic Medium"/>
                <a:cs typeface="Franklin Gothic Medium"/>
              </a:rPr>
              <a:t>во</a:t>
            </a:r>
            <a:r>
              <a:rPr sz="1800" dirty="0">
                <a:latin typeface="Franklin Gothic Medium"/>
                <a:cs typeface="Franklin Gothic Medium"/>
              </a:rPr>
              <a:t>	</a:t>
            </a:r>
            <a:r>
              <a:rPr sz="1800" spc="-35" dirty="0">
                <a:latin typeface="Franklin Gothic Medium"/>
                <a:cs typeface="Franklin Gothic Medium"/>
              </a:rPr>
              <a:t>и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5000" y="2228850"/>
            <a:ext cx="5055870" cy="320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0565" indent="-247650" algn="just">
              <a:lnSpc>
                <a:spcPct val="100000"/>
              </a:lnSpc>
              <a:spcBef>
                <a:spcPts val="100"/>
              </a:spcBef>
              <a:buFont typeface="Franklin Gothic Medium"/>
              <a:buAutoNum type="arabicPeriod" startAt="2"/>
              <a:tabLst>
                <a:tab pos="711200" algn="l"/>
              </a:tabLst>
            </a:pPr>
            <a:r>
              <a:rPr sz="1800" i="1" spc="-15" dirty="0">
                <a:latin typeface="Franklin Gothic Medium"/>
                <a:cs typeface="Franklin Gothic Medium"/>
              </a:rPr>
              <a:t>Контекст</a:t>
            </a:r>
            <a:r>
              <a:rPr sz="1800" spc="-15" dirty="0">
                <a:latin typeface="Franklin Gothic Medium"/>
                <a:cs typeface="Franklin Gothic Medium"/>
              </a:rPr>
              <a:t>:</a:t>
            </a:r>
            <a:r>
              <a:rPr sz="1800" spc="-50" dirty="0">
                <a:latin typeface="Franklin Gothic Medium"/>
                <a:cs typeface="Franklin Gothic Medium"/>
              </a:rPr>
              <a:t> </a:t>
            </a:r>
            <a:r>
              <a:rPr sz="1800" spc="-25" dirty="0">
                <a:latin typeface="Franklin Gothic Medium"/>
                <a:cs typeface="Franklin Gothic Medium"/>
              </a:rPr>
              <a:t>Профессиональный.</a:t>
            </a:r>
            <a:endParaRPr sz="1800">
              <a:latin typeface="Franklin Gothic Medium"/>
              <a:cs typeface="Franklin Gothic Medium"/>
            </a:endParaRPr>
          </a:p>
          <a:p>
            <a:pPr marL="12700" marR="5080" indent="450850" algn="just">
              <a:lnSpc>
                <a:spcPct val="114999"/>
              </a:lnSpc>
              <a:spcBef>
                <a:spcPts val="1019"/>
              </a:spcBef>
              <a:buFont typeface="Franklin Gothic Medium"/>
              <a:buAutoNum type="arabicPeriod" startAt="2"/>
              <a:tabLst>
                <a:tab pos="811530" algn="l"/>
              </a:tabLst>
            </a:pPr>
            <a:r>
              <a:rPr sz="1800" i="1" spc="-15" dirty="0">
                <a:latin typeface="Franklin Gothic Medium"/>
                <a:cs typeface="Franklin Gothic Medium"/>
              </a:rPr>
              <a:t>Мыслительная</a:t>
            </a:r>
            <a:r>
              <a:rPr sz="1800" i="1" spc="-10" dirty="0">
                <a:latin typeface="Franklin Gothic Medium"/>
                <a:cs typeface="Franklin Gothic Medium"/>
              </a:rPr>
              <a:t> </a:t>
            </a:r>
            <a:r>
              <a:rPr sz="1800" i="1" spc="-20" dirty="0">
                <a:latin typeface="Franklin Gothic Medium"/>
                <a:cs typeface="Franklin Gothic Medium"/>
              </a:rPr>
              <a:t>деятельность</a:t>
            </a:r>
            <a:r>
              <a:rPr sz="1800" spc="-20" dirty="0">
                <a:latin typeface="Franklin Gothic Medium"/>
                <a:cs typeface="Franklin Gothic Medium"/>
              </a:rPr>
              <a:t>:</a:t>
            </a:r>
            <a:r>
              <a:rPr sz="1800" spc="-15" dirty="0">
                <a:latin typeface="Franklin Gothic Medium"/>
                <a:cs typeface="Franklin Gothic Medium"/>
              </a:rPr>
              <a:t> </a:t>
            </a:r>
            <a:r>
              <a:rPr sz="1800" spc="-25" dirty="0">
                <a:latin typeface="Franklin Gothic Medium"/>
                <a:cs typeface="Franklin Gothic Medium"/>
              </a:rPr>
              <a:t>Применять. </a:t>
            </a:r>
            <a:r>
              <a:rPr sz="1800" spc="-20" dirty="0">
                <a:latin typeface="Franklin Gothic Medium"/>
                <a:cs typeface="Franklin Gothic Medium"/>
              </a:rPr>
              <a:t> </a:t>
            </a:r>
            <a:r>
              <a:rPr sz="1800" spc="-35" dirty="0">
                <a:latin typeface="Franklin Gothic Medium"/>
                <a:cs typeface="Franklin Gothic Medium"/>
              </a:rPr>
              <a:t>Выполнить</a:t>
            </a:r>
            <a:r>
              <a:rPr sz="1800" spc="-30" dirty="0">
                <a:latin typeface="Franklin Gothic Medium"/>
                <a:cs typeface="Franklin Gothic Medium"/>
              </a:rPr>
              <a:t> прямое</a:t>
            </a:r>
            <a:r>
              <a:rPr sz="1800" spc="-25" dirty="0">
                <a:latin typeface="Franklin Gothic Medium"/>
                <a:cs typeface="Franklin Gothic Medium"/>
              </a:rPr>
              <a:t> </a:t>
            </a:r>
            <a:r>
              <a:rPr sz="1800" spc="-35" dirty="0">
                <a:latin typeface="Franklin Gothic Medium"/>
                <a:cs typeface="Franklin Gothic Medium"/>
              </a:rPr>
              <a:t>и</a:t>
            </a:r>
            <a:r>
              <a:rPr sz="1800" spc="-30" dirty="0">
                <a:latin typeface="Franklin Gothic Medium"/>
                <a:cs typeface="Franklin Gothic Medium"/>
              </a:rPr>
              <a:t> </a:t>
            </a:r>
            <a:r>
              <a:rPr sz="1800" spc="-20" dirty="0">
                <a:latin typeface="Franklin Gothic Medium"/>
                <a:cs typeface="Franklin Gothic Medium"/>
              </a:rPr>
              <a:t>простое</a:t>
            </a:r>
            <a:r>
              <a:rPr sz="1800" spc="-15" dirty="0">
                <a:latin typeface="Franklin Gothic Medium"/>
                <a:cs typeface="Franklin Gothic Medium"/>
              </a:rPr>
              <a:t> </a:t>
            </a:r>
            <a:r>
              <a:rPr sz="1800" spc="-35" dirty="0">
                <a:latin typeface="Franklin Gothic Medium"/>
                <a:cs typeface="Franklin Gothic Medium"/>
              </a:rPr>
              <a:t>математическое </a:t>
            </a:r>
            <a:r>
              <a:rPr sz="1800" spc="-30" dirty="0">
                <a:latin typeface="Franklin Gothic Medium"/>
                <a:cs typeface="Franklin Gothic Medium"/>
              </a:rPr>
              <a:t> </a:t>
            </a:r>
            <a:r>
              <a:rPr sz="1800" spc="-20" dirty="0">
                <a:latin typeface="Franklin Gothic Medium"/>
                <a:cs typeface="Franklin Gothic Medium"/>
              </a:rPr>
              <a:t>задание.</a:t>
            </a:r>
            <a:endParaRPr sz="1800">
              <a:latin typeface="Franklin Gothic Medium"/>
              <a:cs typeface="Franklin Gothic Medium"/>
            </a:endParaRPr>
          </a:p>
          <a:p>
            <a:pPr marL="12700" marR="8255" indent="450850" algn="just">
              <a:lnSpc>
                <a:spcPts val="2500"/>
              </a:lnSpc>
              <a:spcBef>
                <a:spcPts val="115"/>
              </a:spcBef>
              <a:buFont typeface="Franklin Gothic Medium"/>
              <a:buAutoNum type="arabicPeriod" startAt="2"/>
              <a:tabLst>
                <a:tab pos="817880" algn="l"/>
              </a:tabLst>
            </a:pPr>
            <a:r>
              <a:rPr sz="1800" i="1" spc="-20" dirty="0">
                <a:latin typeface="Franklin Gothic Medium"/>
                <a:cs typeface="Franklin Gothic Medium"/>
              </a:rPr>
              <a:t>Объект</a:t>
            </a:r>
            <a:r>
              <a:rPr sz="1800" i="1" spc="-15" dirty="0">
                <a:latin typeface="Franklin Gothic Medium"/>
                <a:cs typeface="Franklin Gothic Medium"/>
              </a:rPr>
              <a:t> оценки</a:t>
            </a:r>
            <a:r>
              <a:rPr sz="1800" i="1" spc="-10" dirty="0">
                <a:latin typeface="Franklin Gothic Medium"/>
                <a:cs typeface="Franklin Gothic Medium"/>
              </a:rPr>
              <a:t> </a:t>
            </a:r>
            <a:r>
              <a:rPr sz="1800" spc="-30" dirty="0">
                <a:latin typeface="Franklin Gothic Medium"/>
                <a:cs typeface="Franklin Gothic Medium"/>
              </a:rPr>
              <a:t>(предметный</a:t>
            </a:r>
            <a:r>
              <a:rPr sz="1800" spc="-25" dirty="0">
                <a:latin typeface="Franklin Gothic Medium"/>
                <a:cs typeface="Franklin Gothic Medium"/>
              </a:rPr>
              <a:t> </a:t>
            </a:r>
            <a:r>
              <a:rPr sz="1800" spc="-35" dirty="0">
                <a:latin typeface="Franklin Gothic Medium"/>
                <a:cs typeface="Franklin Gothic Medium"/>
              </a:rPr>
              <a:t>результат): </a:t>
            </a:r>
            <a:r>
              <a:rPr sz="1800" spc="-30" dirty="0">
                <a:latin typeface="Franklin Gothic Medium"/>
                <a:cs typeface="Franklin Gothic Medium"/>
              </a:rPr>
              <a:t> </a:t>
            </a:r>
            <a:r>
              <a:rPr sz="1800" spc="-20" dirty="0">
                <a:latin typeface="Franklin Gothic Medium"/>
                <a:cs typeface="Franklin Gothic Medium"/>
              </a:rPr>
              <a:t>Определение</a:t>
            </a:r>
            <a:r>
              <a:rPr sz="1800" spc="25" dirty="0">
                <a:latin typeface="Franklin Gothic Medium"/>
                <a:cs typeface="Franklin Gothic Medium"/>
              </a:rPr>
              <a:t> </a:t>
            </a:r>
            <a:r>
              <a:rPr sz="1800" spc="-50" dirty="0">
                <a:latin typeface="Franklin Gothic Medium"/>
                <a:cs typeface="Franklin Gothic Medium"/>
              </a:rPr>
              <a:t>высоты</a:t>
            </a:r>
            <a:r>
              <a:rPr sz="1800" spc="65" dirty="0">
                <a:latin typeface="Franklin Gothic Medium"/>
                <a:cs typeface="Franklin Gothic Medium"/>
              </a:rPr>
              <a:t> </a:t>
            </a:r>
            <a:r>
              <a:rPr sz="1800" spc="-55" dirty="0">
                <a:latin typeface="Franklin Gothic Medium"/>
                <a:cs typeface="Franklin Gothic Medium"/>
              </a:rPr>
              <a:t>крыши</a:t>
            </a:r>
            <a:endParaRPr sz="1800">
              <a:latin typeface="Franklin Gothic Medium"/>
              <a:cs typeface="Franklin Gothic Medium"/>
            </a:endParaRPr>
          </a:p>
          <a:p>
            <a:pPr marL="710565" indent="-247650" algn="just">
              <a:lnSpc>
                <a:spcPct val="100000"/>
              </a:lnSpc>
              <a:spcBef>
                <a:spcPts val="170"/>
              </a:spcBef>
              <a:buFont typeface="Franklin Gothic Medium"/>
              <a:buAutoNum type="arabicPeriod" startAt="2"/>
              <a:tabLst>
                <a:tab pos="711200" algn="l"/>
              </a:tabLst>
            </a:pPr>
            <a:r>
              <a:rPr sz="1800" i="1" spc="-20" dirty="0">
                <a:latin typeface="Franklin Gothic Medium"/>
                <a:cs typeface="Franklin Gothic Medium"/>
              </a:rPr>
              <a:t>Уровень</a:t>
            </a:r>
            <a:r>
              <a:rPr sz="1800" i="1" spc="-25" dirty="0">
                <a:latin typeface="Franklin Gothic Medium"/>
                <a:cs typeface="Franklin Gothic Medium"/>
              </a:rPr>
              <a:t> </a:t>
            </a:r>
            <a:r>
              <a:rPr sz="1800" i="1" spc="-20" dirty="0">
                <a:latin typeface="Franklin Gothic Medium"/>
                <a:cs typeface="Franklin Gothic Medium"/>
              </a:rPr>
              <a:t>сложности</a:t>
            </a:r>
            <a:r>
              <a:rPr sz="1800" spc="-20" dirty="0">
                <a:latin typeface="Franklin Gothic Medium"/>
                <a:cs typeface="Franklin Gothic Medium"/>
              </a:rPr>
              <a:t>:</a:t>
            </a:r>
            <a:r>
              <a:rPr sz="1800" spc="-60" dirty="0">
                <a:latin typeface="Franklin Gothic Medium"/>
                <a:cs typeface="Franklin Gothic Medium"/>
              </a:rPr>
              <a:t> </a:t>
            </a:r>
            <a:r>
              <a:rPr sz="1800" spc="-5" dirty="0">
                <a:latin typeface="Franklin Gothic Medium"/>
                <a:cs typeface="Franklin Gothic Medium"/>
              </a:rPr>
              <a:t>1.</a:t>
            </a:r>
            <a:endParaRPr sz="1800">
              <a:latin typeface="Franklin Gothic Medium"/>
              <a:cs typeface="Franklin Gothic Medium"/>
            </a:endParaRPr>
          </a:p>
          <a:p>
            <a:pPr marL="710565" indent="-247650">
              <a:lnSpc>
                <a:spcPct val="100000"/>
              </a:lnSpc>
              <a:spcBef>
                <a:spcPts val="1320"/>
              </a:spcBef>
              <a:buFont typeface="Franklin Gothic Medium"/>
              <a:buAutoNum type="arabicPeriod" startAt="2"/>
              <a:tabLst>
                <a:tab pos="711200" algn="l"/>
              </a:tabLst>
            </a:pPr>
            <a:r>
              <a:rPr sz="1800" i="1" spc="-20" dirty="0">
                <a:latin typeface="Franklin Gothic Medium"/>
                <a:cs typeface="Franklin Gothic Medium"/>
              </a:rPr>
              <a:t>Формат</a:t>
            </a:r>
            <a:r>
              <a:rPr sz="1800" i="1" spc="30" dirty="0">
                <a:latin typeface="Franklin Gothic Medium"/>
                <a:cs typeface="Franklin Gothic Medium"/>
              </a:rPr>
              <a:t> </a:t>
            </a:r>
            <a:r>
              <a:rPr sz="1800" i="1" spc="-10" dirty="0">
                <a:latin typeface="Franklin Gothic Medium"/>
                <a:cs typeface="Franklin Gothic Medium"/>
              </a:rPr>
              <a:t>ответа</a:t>
            </a:r>
            <a:r>
              <a:rPr sz="1800" spc="-10" dirty="0">
                <a:latin typeface="Franklin Gothic Medium"/>
                <a:cs typeface="Franklin Gothic Medium"/>
              </a:rPr>
              <a:t>: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-15" dirty="0">
                <a:latin typeface="Franklin Gothic Medium"/>
                <a:cs typeface="Franklin Gothic Medium"/>
              </a:rPr>
              <a:t>Вопрос</a:t>
            </a:r>
            <a:r>
              <a:rPr sz="1800" dirty="0">
                <a:latin typeface="Franklin Gothic Medium"/>
                <a:cs typeface="Franklin Gothic Medium"/>
              </a:rPr>
              <a:t> с</a:t>
            </a:r>
            <a:r>
              <a:rPr sz="1800" spc="-25" dirty="0">
                <a:latin typeface="Franklin Gothic Medium"/>
                <a:cs typeface="Franklin Gothic Medium"/>
              </a:rPr>
              <a:t> </a:t>
            </a:r>
            <a:r>
              <a:rPr sz="1800" spc="-35" dirty="0">
                <a:latin typeface="Franklin Gothic Medium"/>
                <a:cs typeface="Franklin Gothic Medium"/>
              </a:rPr>
              <a:t>выбором</a:t>
            </a:r>
            <a:r>
              <a:rPr sz="1800" spc="-10" dirty="0">
                <a:latin typeface="Franklin Gothic Medium"/>
                <a:cs typeface="Franklin Gothic Medium"/>
              </a:rPr>
              <a:t> </a:t>
            </a:r>
            <a:r>
              <a:rPr sz="1800" spc="-35" dirty="0">
                <a:latin typeface="Franklin Gothic Medium"/>
                <a:cs typeface="Franklin Gothic Medium"/>
              </a:rPr>
              <a:t>ответа</a:t>
            </a:r>
            <a:endParaRPr sz="1800">
              <a:latin typeface="Franklin Gothic Medium"/>
              <a:cs typeface="Franklin Gothic Medium"/>
            </a:endParaRPr>
          </a:p>
          <a:p>
            <a:pPr marL="685800" indent="-222885">
              <a:lnSpc>
                <a:spcPct val="100000"/>
              </a:lnSpc>
              <a:spcBef>
                <a:spcPts val="1320"/>
              </a:spcBef>
              <a:buFont typeface="Franklin Gothic Medium"/>
              <a:buAutoNum type="arabicPeriod" startAt="2"/>
              <a:tabLst>
                <a:tab pos="686435" algn="l"/>
              </a:tabLst>
            </a:pPr>
            <a:r>
              <a:rPr sz="1800" i="1" spc="-5" dirty="0">
                <a:latin typeface="Franklin Gothic Medium"/>
                <a:cs typeface="Franklin Gothic Medium"/>
              </a:rPr>
              <a:t>Критерии</a:t>
            </a:r>
            <a:r>
              <a:rPr sz="1800" i="1" spc="-25" dirty="0">
                <a:latin typeface="Franklin Gothic Medium"/>
                <a:cs typeface="Franklin Gothic Medium"/>
              </a:rPr>
              <a:t> </a:t>
            </a:r>
            <a:r>
              <a:rPr sz="1800" i="1" spc="-5" dirty="0">
                <a:latin typeface="Franklin Gothic Medium"/>
                <a:cs typeface="Franklin Gothic Medium"/>
              </a:rPr>
              <a:t>оценивания</a:t>
            </a:r>
            <a:r>
              <a:rPr sz="1800" i="1" spc="-50" dirty="0">
                <a:latin typeface="Franklin Gothic Medium"/>
                <a:cs typeface="Franklin Gothic Medium"/>
              </a:rPr>
              <a:t> </a:t>
            </a:r>
            <a:r>
              <a:rPr sz="1800" i="1" spc="-5" dirty="0">
                <a:latin typeface="Franklin Gothic Medium"/>
                <a:cs typeface="Franklin Gothic Medium"/>
              </a:rPr>
              <a:t>(0</a:t>
            </a:r>
            <a:r>
              <a:rPr sz="1800" i="1" spc="-25" dirty="0">
                <a:latin typeface="Franklin Gothic Medium"/>
                <a:cs typeface="Franklin Gothic Medium"/>
              </a:rPr>
              <a:t> </a:t>
            </a:r>
            <a:r>
              <a:rPr sz="1800" i="1" spc="-15" dirty="0">
                <a:latin typeface="Franklin Gothic Medium"/>
                <a:cs typeface="Franklin Gothic Medium"/>
              </a:rPr>
              <a:t>или</a:t>
            </a:r>
            <a:r>
              <a:rPr sz="1800" i="1" spc="-25" dirty="0">
                <a:latin typeface="Franklin Gothic Medium"/>
                <a:cs typeface="Franklin Gothic Medium"/>
              </a:rPr>
              <a:t> </a:t>
            </a:r>
            <a:r>
              <a:rPr sz="1800" i="1" dirty="0">
                <a:latin typeface="Franklin Gothic Medium"/>
                <a:cs typeface="Franklin Gothic Medium"/>
              </a:rPr>
              <a:t>1</a:t>
            </a:r>
            <a:r>
              <a:rPr sz="1800" i="1" spc="-5" dirty="0">
                <a:latin typeface="Franklin Gothic Medium"/>
                <a:cs typeface="Franklin Gothic Medium"/>
              </a:rPr>
              <a:t> </a:t>
            </a:r>
            <a:r>
              <a:rPr sz="1800" i="1" spc="-15" dirty="0">
                <a:latin typeface="Franklin Gothic Medium"/>
                <a:cs typeface="Franklin Gothic Medium"/>
              </a:rPr>
              <a:t>балл)</a:t>
            </a:r>
            <a:r>
              <a:rPr sz="1800" spc="-15" dirty="0">
                <a:latin typeface="Franklin Gothic Medium"/>
                <a:cs typeface="Franklin Gothic Medium"/>
              </a:rPr>
              <a:t>:</a:t>
            </a:r>
            <a:endParaRPr sz="1800">
              <a:latin typeface="Franklin Gothic Medium"/>
              <a:cs typeface="Franklin Gothic Medium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8735" y="335279"/>
            <a:ext cx="1944624" cy="201168"/>
          </a:xfrm>
          <a:prstGeom prst="rect">
            <a:avLst/>
          </a:prstGeom>
        </p:spPr>
      </p:pic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18626" y="5826340"/>
          <a:ext cx="5425440" cy="9285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3840"/>
                <a:gridCol w="3911600"/>
              </a:tblGrid>
              <a:tr h="45341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баллов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нет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верного</a:t>
                      </a:r>
                      <a:r>
                        <a:rPr sz="1400" b="1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ответа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</a:tr>
              <a:tr h="475173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балл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  <a:tabLst>
                          <a:tab pos="413384" algn="l"/>
                        </a:tabLst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1)	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верный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ответ.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Ширина</a:t>
                      </a:r>
                      <a:r>
                        <a:rPr sz="14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м,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значит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высота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13384">
                        <a:lnSpc>
                          <a:spcPts val="1635"/>
                        </a:lnSpc>
                        <a:spcBef>
                          <a:spcPts val="26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1м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6190615" y="5600369"/>
          <a:ext cx="5665470" cy="11687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4145"/>
                <a:gridCol w="4251325"/>
              </a:tblGrid>
              <a:tr h="429818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баллов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нет</a:t>
                      </a: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верного</a:t>
                      </a:r>
                      <a:r>
                        <a:rPr sz="14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ответа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</a:tr>
              <a:tr h="738891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балл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0"/>
                        </a:spcBef>
                        <a:tabLst>
                          <a:tab pos="414020" algn="l"/>
                        </a:tabLst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1)	верный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ответ.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2145665" algn="ctr">
                        <a:lnSpc>
                          <a:spcPts val="1390"/>
                        </a:lnSpc>
                        <a:tabLst>
                          <a:tab pos="344170" algn="l"/>
                        </a:tabLst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2)	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tgα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2100" u="sng" spc="569" baseline="31746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u="sng" spc="37" baseline="44444" dirty="0">
                          <a:uFill>
                            <a:solidFill>
                              <a:srgbClr val="000000"/>
                            </a:solidFill>
                          </a:uFill>
                          <a:latin typeface="Cambria Math"/>
                          <a:cs typeface="Cambria Math"/>
                        </a:rPr>
                        <a:t>1 </a:t>
                      </a:r>
                      <a:r>
                        <a:rPr sz="1500" spc="52" baseline="44444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u="sng" spc="37" baseline="44444" dirty="0">
                          <a:uFill>
                            <a:solidFill>
                              <a:srgbClr val="000000"/>
                            </a:solidFill>
                          </a:uFill>
                          <a:latin typeface="Cambria Math"/>
                          <a:cs typeface="Cambria Math"/>
                        </a:rPr>
                        <a:t>2</a:t>
                      </a:r>
                      <a:r>
                        <a:rPr sz="1500" spc="187" baseline="44444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10" dirty="0">
                          <a:latin typeface="Cambria Math"/>
                          <a:cs typeface="Cambria Math"/>
                        </a:rPr>
                        <a:t>≈</a:t>
                      </a:r>
                      <a:r>
                        <a:rPr sz="1400" spc="7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" dirty="0">
                          <a:latin typeface="Cambria Math"/>
                          <a:cs typeface="Cambria Math"/>
                        </a:rPr>
                        <a:t>0,6667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R="2132330" algn="ctr">
                        <a:lnSpc>
                          <a:spcPts val="740"/>
                        </a:lnSpc>
                        <a:tabLst>
                          <a:tab pos="365125" algn="l"/>
                        </a:tabLst>
                      </a:pPr>
                      <a:r>
                        <a:rPr sz="1000" spc="15" dirty="0">
                          <a:latin typeface="Cambria Math"/>
                          <a:cs typeface="Cambria Math"/>
                        </a:rPr>
                        <a:t>1,5	</a:t>
                      </a:r>
                      <a:r>
                        <a:rPr sz="1000" spc="25" dirty="0">
                          <a:latin typeface="Cambria Math"/>
                          <a:cs typeface="Cambria Math"/>
                        </a:rPr>
                        <a:t>3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8372" y="1175715"/>
            <a:ext cx="2719705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21798F"/>
                </a:solidFill>
              </a:rPr>
              <a:t>Пример</a:t>
            </a:r>
            <a:r>
              <a:rPr sz="2600" spc="-5" dirty="0">
                <a:solidFill>
                  <a:srgbClr val="21798F"/>
                </a:solidFill>
              </a:rPr>
              <a:t> </a:t>
            </a:r>
            <a:r>
              <a:rPr sz="2600" spc="-15" dirty="0">
                <a:solidFill>
                  <a:srgbClr val="21798F"/>
                </a:solidFill>
              </a:rPr>
              <a:t>задания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6258559" y="1175715"/>
            <a:ext cx="3873500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25" dirty="0">
                <a:solidFill>
                  <a:srgbClr val="21798F"/>
                </a:solidFill>
                <a:latin typeface="Arial"/>
                <a:cs typeface="Arial"/>
              </a:rPr>
              <a:t>Кол-во</a:t>
            </a:r>
            <a:r>
              <a:rPr sz="2600" b="1" spc="5" dirty="0">
                <a:solidFill>
                  <a:srgbClr val="21798F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rgbClr val="21798F"/>
                </a:solidFill>
                <a:latin typeface="Arial"/>
                <a:cs typeface="Arial"/>
              </a:rPr>
              <a:t>верных</a:t>
            </a:r>
            <a:r>
              <a:rPr sz="2600" b="1" spc="50" dirty="0">
                <a:solidFill>
                  <a:srgbClr val="21798F"/>
                </a:solidFill>
                <a:latin typeface="Arial"/>
                <a:cs typeface="Arial"/>
              </a:rPr>
              <a:t> </a:t>
            </a:r>
            <a:r>
              <a:rPr sz="2600" b="1" spc="-30" dirty="0">
                <a:solidFill>
                  <a:srgbClr val="21798F"/>
                </a:solidFill>
                <a:latin typeface="Arial"/>
                <a:cs typeface="Arial"/>
              </a:rPr>
              <a:t>ответов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8372" y="1978473"/>
            <a:ext cx="4953000" cy="390779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2200" b="1" dirty="0">
                <a:latin typeface="Arial"/>
                <a:cs typeface="Arial"/>
              </a:rPr>
              <a:t>1)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b="1" spc="5" dirty="0">
                <a:latin typeface="Arial"/>
                <a:cs typeface="Arial"/>
              </a:rPr>
              <a:t>5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5" dirty="0">
                <a:latin typeface="Arial"/>
                <a:cs typeface="Arial"/>
              </a:rPr>
              <a:t>х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spc="5" dirty="0">
                <a:latin typeface="Arial"/>
                <a:cs typeface="Arial"/>
              </a:rPr>
              <a:t>4</a:t>
            </a:r>
            <a:r>
              <a:rPr sz="2200" b="1" spc="-15" dirty="0">
                <a:latin typeface="Arial"/>
                <a:cs typeface="Arial"/>
              </a:rPr>
              <a:t> </a:t>
            </a:r>
            <a:r>
              <a:rPr sz="2200" b="1" spc="5" dirty="0">
                <a:latin typeface="Arial"/>
                <a:cs typeface="Arial"/>
              </a:rPr>
              <a:t>=</a:t>
            </a:r>
            <a:r>
              <a:rPr sz="2200" b="1" spc="-20" dirty="0">
                <a:latin typeface="Arial"/>
                <a:cs typeface="Arial"/>
              </a:rPr>
              <a:t> </a:t>
            </a:r>
            <a:r>
              <a:rPr sz="2200" b="1" spc="5" dirty="0">
                <a:latin typeface="Arial"/>
                <a:cs typeface="Arial"/>
              </a:rPr>
              <a:t>?</a:t>
            </a:r>
            <a:endParaRPr sz="2200">
              <a:latin typeface="Arial"/>
              <a:cs typeface="Arial"/>
            </a:endParaRPr>
          </a:p>
          <a:p>
            <a:pPr marL="338455" indent="-326390">
              <a:lnSpc>
                <a:spcPct val="100000"/>
              </a:lnSpc>
              <a:spcBef>
                <a:spcPts val="150"/>
              </a:spcBef>
              <a:buAutoNum type="arabicParenR" startAt="2"/>
              <a:tabLst>
                <a:tab pos="339090" algn="l"/>
              </a:tabLst>
            </a:pPr>
            <a:r>
              <a:rPr sz="2200" b="1" spc="5" dirty="0">
                <a:solidFill>
                  <a:srgbClr val="008000"/>
                </a:solidFill>
                <a:latin typeface="Arial"/>
                <a:cs typeface="Arial"/>
              </a:rPr>
              <a:t>В</a:t>
            </a:r>
            <a:r>
              <a:rPr sz="2200" b="1" spc="-2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Arial"/>
                <a:cs typeface="Arial"/>
              </a:rPr>
              <a:t>коробке</a:t>
            </a:r>
            <a:r>
              <a:rPr sz="2200" b="1" spc="-1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8000"/>
                </a:solidFill>
                <a:latin typeface="Arial"/>
                <a:cs typeface="Arial"/>
              </a:rPr>
              <a:t>5</a:t>
            </a:r>
            <a:r>
              <a:rPr sz="2200" b="1" spc="-2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Arial"/>
                <a:cs typeface="Arial"/>
              </a:rPr>
              <a:t>рядов</a:t>
            </a:r>
            <a:endParaRPr sz="22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140"/>
              </a:spcBef>
            </a:pPr>
            <a:r>
              <a:rPr sz="2200" b="1" spc="5" dirty="0">
                <a:solidFill>
                  <a:srgbClr val="008000"/>
                </a:solidFill>
                <a:latin typeface="Arial"/>
                <a:cs typeface="Arial"/>
              </a:rPr>
              <a:t>по</a:t>
            </a:r>
            <a:r>
              <a:rPr sz="2200" b="1" spc="-3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008000"/>
                </a:solidFill>
                <a:latin typeface="Arial"/>
                <a:cs typeface="Arial"/>
              </a:rPr>
              <a:t>4</a:t>
            </a:r>
            <a:r>
              <a:rPr sz="2200" b="1" spc="-3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8000"/>
                </a:solidFill>
                <a:latin typeface="Arial"/>
                <a:cs typeface="Arial"/>
              </a:rPr>
              <a:t>конфеты</a:t>
            </a:r>
            <a:r>
              <a:rPr sz="2200" b="1" spc="-6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008000"/>
                </a:solidFill>
                <a:latin typeface="Arial"/>
                <a:cs typeface="Arial"/>
              </a:rPr>
              <a:t>в</a:t>
            </a:r>
            <a:r>
              <a:rPr sz="2200" b="1" spc="-2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Arial"/>
                <a:cs typeface="Arial"/>
              </a:rPr>
              <a:t>каждом.</a:t>
            </a:r>
            <a:endParaRPr sz="22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125"/>
              </a:spcBef>
            </a:pPr>
            <a:r>
              <a:rPr sz="2200" b="1" spc="-20" dirty="0">
                <a:solidFill>
                  <a:srgbClr val="008000"/>
                </a:solidFill>
                <a:latin typeface="Arial"/>
                <a:cs typeface="Arial"/>
              </a:rPr>
              <a:t>Сколько</a:t>
            </a:r>
            <a:r>
              <a:rPr sz="2200" b="1" spc="-5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008000"/>
                </a:solidFill>
                <a:latin typeface="Arial"/>
                <a:cs typeface="Arial"/>
              </a:rPr>
              <a:t>всего</a:t>
            </a:r>
            <a:r>
              <a:rPr sz="2200" b="1" spc="-3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008000"/>
                </a:solidFill>
                <a:latin typeface="Arial"/>
                <a:cs typeface="Arial"/>
              </a:rPr>
              <a:t>конфет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2200" b="1" spc="5" dirty="0">
                <a:solidFill>
                  <a:srgbClr val="008000"/>
                </a:solidFill>
                <a:latin typeface="Arial"/>
                <a:cs typeface="Arial"/>
              </a:rPr>
              <a:t>в</a:t>
            </a:r>
            <a:r>
              <a:rPr sz="2200" b="1" spc="-4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Arial"/>
                <a:cs typeface="Arial"/>
              </a:rPr>
              <a:t>коробке?</a:t>
            </a:r>
            <a:endParaRPr sz="2200">
              <a:latin typeface="Arial"/>
              <a:cs typeface="Arial"/>
            </a:endParaRPr>
          </a:p>
          <a:p>
            <a:pPr marL="91440" marR="5080" indent="-79375">
              <a:lnSpc>
                <a:spcPct val="105000"/>
              </a:lnSpc>
              <a:spcBef>
                <a:spcPts val="15"/>
              </a:spcBef>
              <a:buClr>
                <a:srgbClr val="464646"/>
              </a:buClr>
              <a:buAutoNum type="arabicParenR" startAt="3"/>
              <a:tabLst>
                <a:tab pos="339090" algn="l"/>
              </a:tabLst>
            </a:pPr>
            <a:r>
              <a:rPr sz="2200" b="1" spc="5" dirty="0">
                <a:latin typeface="Arial"/>
                <a:cs typeface="Arial"/>
              </a:rPr>
              <a:t>У меня </a:t>
            </a:r>
            <a:r>
              <a:rPr sz="2200" b="1" spc="-5" dirty="0">
                <a:latin typeface="Arial"/>
                <a:cs typeface="Arial"/>
              </a:rPr>
              <a:t>завтра день рождения, </a:t>
            </a:r>
            <a:r>
              <a:rPr sz="2200" b="1" dirty="0">
                <a:latin typeface="Arial"/>
                <a:cs typeface="Arial"/>
              </a:rPr>
              <a:t> </a:t>
            </a:r>
            <a:r>
              <a:rPr sz="2200" b="1" spc="-30" dirty="0">
                <a:latin typeface="Arial"/>
                <a:cs typeface="Arial"/>
              </a:rPr>
              <a:t>будет </a:t>
            </a:r>
            <a:r>
              <a:rPr sz="2200" b="1" dirty="0">
                <a:latin typeface="Arial"/>
                <a:cs typeface="Arial"/>
              </a:rPr>
              <a:t>15 </a:t>
            </a:r>
            <a:r>
              <a:rPr sz="2200" b="1" spc="-10" dirty="0">
                <a:latin typeface="Arial"/>
                <a:cs typeface="Arial"/>
              </a:rPr>
              <a:t>человек. </a:t>
            </a:r>
            <a:r>
              <a:rPr sz="2200" b="1" spc="-5" dirty="0">
                <a:latin typeface="Arial"/>
                <a:cs typeface="Arial"/>
              </a:rPr>
              <a:t>Хватит ли одной </a:t>
            </a:r>
            <a:r>
              <a:rPr sz="2200" b="1" spc="-60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коробки</a:t>
            </a:r>
            <a:r>
              <a:rPr sz="2200" b="1" spc="-35" dirty="0">
                <a:latin typeface="Arial"/>
                <a:cs typeface="Arial"/>
              </a:rPr>
              <a:t> конфет,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если</a:t>
            </a:r>
            <a:r>
              <a:rPr sz="2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0000"/>
                </a:solidFill>
                <a:latin typeface="Arial"/>
                <a:cs typeface="Arial"/>
              </a:rPr>
              <a:t>ней</a:t>
            </a:r>
            <a:r>
              <a:rPr sz="22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sz="22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рядов</a:t>
            </a:r>
            <a:r>
              <a:rPr sz="2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0000"/>
                </a:solidFill>
                <a:latin typeface="Arial"/>
                <a:cs typeface="Arial"/>
              </a:rPr>
              <a:t>по</a:t>
            </a:r>
            <a:r>
              <a:rPr sz="22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конфеты</a:t>
            </a:r>
            <a:r>
              <a:rPr sz="22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2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каждом?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2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Поясните</a:t>
            </a:r>
            <a:r>
              <a:rPr sz="2200" b="1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свой</a:t>
            </a:r>
            <a:r>
              <a:rPr sz="22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ответ</a:t>
            </a:r>
            <a:r>
              <a:rPr sz="2200" b="1" spc="-45" dirty="0">
                <a:solidFill>
                  <a:srgbClr val="464646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82944" y="1995881"/>
            <a:ext cx="820419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b="1" spc="5" dirty="0">
                <a:latin typeface="Arial"/>
                <a:cs typeface="Arial"/>
              </a:rPr>
              <a:t>≈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95%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28079" y="3407740"/>
            <a:ext cx="817244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b="1" spc="5" dirty="0">
                <a:solidFill>
                  <a:srgbClr val="008000"/>
                </a:solidFill>
                <a:latin typeface="Arial"/>
                <a:cs typeface="Arial"/>
              </a:rPr>
              <a:t>≈</a:t>
            </a:r>
            <a:r>
              <a:rPr sz="2200" b="1" spc="-9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8000"/>
                </a:solidFill>
                <a:latin typeface="Arial"/>
                <a:cs typeface="Arial"/>
              </a:rPr>
              <a:t>85%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61608" y="4466335"/>
            <a:ext cx="817244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latin typeface="Arial"/>
                <a:cs typeface="Arial"/>
              </a:rPr>
              <a:t>≈</a:t>
            </a:r>
            <a:r>
              <a:rPr sz="2200" b="1" spc="-8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50%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0271" y="5523991"/>
            <a:ext cx="817244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≈</a:t>
            </a:r>
            <a:r>
              <a:rPr sz="2200" b="1" u="heavy" spc="-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15%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4052" y="402218"/>
            <a:ext cx="6736848" cy="442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417" y="460375"/>
            <a:ext cx="1062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Вопрос</a:t>
            </a:r>
            <a:r>
              <a:rPr spc="-60" dirty="0"/>
              <a:t> </a:t>
            </a:r>
            <a:r>
              <a:rPr dirty="0"/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2417" y="902335"/>
            <a:ext cx="4775835" cy="34239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latin typeface="Times New Roman"/>
                <a:cs typeface="Times New Roman"/>
              </a:rPr>
              <a:t>Математический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подход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определения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угла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наклона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крыши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подразумевает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выполнение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расчета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 </a:t>
            </a:r>
            <a:r>
              <a:rPr sz="1400" spc="-15" dirty="0">
                <a:latin typeface="Times New Roman"/>
                <a:cs typeface="Times New Roman"/>
              </a:rPr>
              <a:t>помощью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специальной </a:t>
            </a:r>
            <a:r>
              <a:rPr sz="1400" spc="-5" dirty="0">
                <a:latin typeface="Times New Roman"/>
                <a:cs typeface="Times New Roman"/>
              </a:rPr>
              <a:t> таблицы,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которой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указаны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градусы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уклона,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проценты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уклона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коэффициент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подъема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конька,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который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умножается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длина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горизонтальной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проекции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ската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крыши.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233045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Times New Roman"/>
                <a:cs typeface="Times New Roman"/>
              </a:rPr>
              <a:t>Часто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определение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угла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наклона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крыши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связано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выбором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кровельного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материала.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Объясняется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это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тем, </a:t>
            </a:r>
            <a:r>
              <a:rPr sz="1400" spc="-20" dirty="0">
                <a:latin typeface="Times New Roman"/>
                <a:cs typeface="Times New Roman"/>
              </a:rPr>
              <a:t>что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разные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кровельные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материалы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имеют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различные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рекомендованные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углы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укладки,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которых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обеспечивается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максимальная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герметичность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крыши.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Определите,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пользуясь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данными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таблицы,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какова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будет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высота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крыши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бани, </a:t>
            </a:r>
            <a:r>
              <a:rPr sz="1400" dirty="0">
                <a:latin typeface="Times New Roman"/>
                <a:cs typeface="Times New Roman"/>
              </a:rPr>
              <a:t>если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выбрать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кровельный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материал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волнистые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асбестоцементные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листы.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sz="1600" b="1" dirty="0">
                <a:latin typeface="Times New Roman"/>
                <a:cs typeface="Times New Roman"/>
              </a:rPr>
              <a:t>Ответ: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0393" y="4369296"/>
            <a:ext cx="4585335" cy="410845"/>
            <a:chOff x="120393" y="4369296"/>
            <a:chExt cx="4585335" cy="4108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393" y="4369296"/>
              <a:ext cx="4584958" cy="41074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6115" y="4375403"/>
              <a:ext cx="4495800" cy="320040"/>
            </a:xfrm>
            <a:custGeom>
              <a:avLst/>
              <a:gdLst/>
              <a:ahLst/>
              <a:cxnLst/>
              <a:rect l="l" t="t" r="r" b="b"/>
              <a:pathLst>
                <a:path w="4495800" h="320039">
                  <a:moveTo>
                    <a:pt x="0" y="320040"/>
                  </a:moveTo>
                  <a:lnTo>
                    <a:pt x="4495800" y="320040"/>
                  </a:lnTo>
                  <a:lnTo>
                    <a:pt x="4495800" y="0"/>
                  </a:lnTo>
                  <a:lnTo>
                    <a:pt x="0" y="0"/>
                  </a:lnTo>
                  <a:lnTo>
                    <a:pt x="0" y="320040"/>
                  </a:lnTo>
                  <a:close/>
                </a:path>
              </a:pathLst>
            </a:custGeom>
            <a:ln w="9144">
              <a:solidFill>
                <a:srgbClr val="EB63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377053" y="221615"/>
          <a:ext cx="6574153" cy="63774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2545"/>
                <a:gridCol w="1190625"/>
                <a:gridCol w="1183004"/>
                <a:gridCol w="1617979"/>
              </a:tblGrid>
              <a:tr h="54863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82804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Вид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кровли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Уклон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801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градусах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12725" marR="19812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соотношении </a:t>
                      </a:r>
                      <a:r>
                        <a:rPr sz="1400" b="1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высоты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конька</a:t>
                      </a:r>
                      <a:r>
                        <a:rPr sz="1400" b="1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половине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ts val="1630"/>
                        </a:lnSpc>
                      </a:pP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заложения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кровли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8534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8257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4- и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3-слойные</a:t>
                      </a:r>
                      <a:r>
                        <a:rPr sz="1400" b="1" spc="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кровли</a:t>
                      </a:r>
                      <a:r>
                        <a:rPr sz="14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из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8585" marR="102235" indent="789305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рулонных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материалов</a:t>
                      </a:r>
                      <a:r>
                        <a:rPr sz="14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основе</a:t>
                      </a:r>
                      <a:r>
                        <a:rPr sz="1400" b="1" spc="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битума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0-3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0:20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08585" marR="40005" indent="-58419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2-слойная</a:t>
                      </a:r>
                      <a:r>
                        <a:rPr sz="1400" b="1" spc="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кровля</a:t>
                      </a:r>
                      <a:r>
                        <a:rPr sz="14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рулонных </a:t>
                      </a:r>
                      <a:r>
                        <a:rPr sz="1400" b="1" spc="-3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материалов</a:t>
                      </a:r>
                      <a:r>
                        <a:rPr sz="1400" b="1" spc="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основе</a:t>
                      </a:r>
                      <a:r>
                        <a:rPr sz="1400" b="1" spc="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битума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15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1:6,6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042035" marR="77470" indent="-954405">
                        <a:lnSpc>
                          <a:spcPct val="100000"/>
                        </a:lnSpc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Волнистые</a:t>
                      </a:r>
                      <a:r>
                        <a:rPr sz="14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асбестоцементные </a:t>
                      </a:r>
                      <a:r>
                        <a:rPr sz="1400" b="1" spc="-3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листы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16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1:6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  <a:tr h="434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Глиняная</a:t>
                      </a:r>
                      <a:r>
                        <a:rPr sz="1400" b="1" spc="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черепица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9,5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1:5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434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Стальные</a:t>
                      </a:r>
                      <a:r>
                        <a:rPr sz="1400" b="1" spc="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листы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1:3,5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  <a:tr h="640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029335" marR="13970" indent="-100901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Сланцевце</a:t>
                      </a:r>
                      <a:r>
                        <a:rPr sz="1400" b="1" spc="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асбестоцементные </a:t>
                      </a:r>
                      <a:r>
                        <a:rPr sz="1400" b="1" spc="-3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плиты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26.5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1:2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4411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Цементно-песчаная</a:t>
                      </a:r>
                      <a:r>
                        <a:rPr sz="1400" b="1" spc="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черепица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34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67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1:1,5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  <a:tr h="4590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Деревянная</a:t>
                      </a:r>
                      <a:r>
                        <a:rPr sz="1400" b="1" spc="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кровля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39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80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1:1,125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2535" y="140207"/>
            <a:ext cx="1944624" cy="201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5533" y="258318"/>
            <a:ext cx="97028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latin typeface="Times New Roman"/>
                <a:cs typeface="Times New Roman"/>
              </a:rPr>
              <a:t>З</a:t>
            </a:r>
            <a:r>
              <a:rPr sz="1600" b="1" spc="10" dirty="0">
                <a:latin typeface="Times New Roman"/>
                <a:cs typeface="Times New Roman"/>
              </a:rPr>
              <a:t>а</a:t>
            </a:r>
            <a:r>
              <a:rPr sz="1600" b="1" dirty="0">
                <a:latin typeface="Times New Roman"/>
                <a:cs typeface="Times New Roman"/>
              </a:rPr>
              <a:t>д</a:t>
            </a:r>
            <a:r>
              <a:rPr sz="1600" b="1" spc="15" dirty="0">
                <a:latin typeface="Times New Roman"/>
                <a:cs typeface="Times New Roman"/>
              </a:rPr>
              <a:t>а</a:t>
            </a:r>
            <a:r>
              <a:rPr sz="1600" b="1" spc="10" dirty="0">
                <a:latin typeface="Times New Roman"/>
                <a:cs typeface="Times New Roman"/>
              </a:rPr>
              <a:t>ни</a:t>
            </a:r>
            <a:r>
              <a:rPr sz="1600" b="1" dirty="0">
                <a:latin typeface="Times New Roman"/>
                <a:cs typeface="Times New Roman"/>
              </a:rPr>
              <a:t>е</a:t>
            </a:r>
            <a:r>
              <a:rPr sz="1600" b="1" spc="-70" dirty="0">
                <a:latin typeface="Times New Roman"/>
                <a:cs typeface="Times New Roman"/>
              </a:rPr>
              <a:t> </a:t>
            </a:r>
            <a:r>
              <a:rPr sz="1600" b="1" spc="10" dirty="0">
                <a:latin typeface="Times New Roman"/>
                <a:cs typeface="Times New Roman"/>
              </a:rPr>
              <a:t>3</a:t>
            </a:r>
            <a:r>
              <a:rPr sz="1600" b="1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008" y="763270"/>
            <a:ext cx="269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Times New Roman"/>
                <a:cs typeface="Times New Roman"/>
              </a:rPr>
              <a:t>Характеристика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задания;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2008" y="1205610"/>
            <a:ext cx="11276965" cy="3269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150" indent="-229235">
              <a:lnSpc>
                <a:spcPct val="100000"/>
              </a:lnSpc>
              <a:spcBef>
                <a:spcPts val="100"/>
              </a:spcBef>
              <a:buFont typeface="Times New Roman"/>
              <a:buAutoNum type="arabicPeriod"/>
              <a:tabLst>
                <a:tab pos="692785" algn="l"/>
              </a:tabLst>
            </a:pPr>
            <a:r>
              <a:rPr sz="1800" b="1" i="1" spc="-10" dirty="0">
                <a:latin typeface="Times New Roman"/>
                <a:cs typeface="Times New Roman"/>
              </a:rPr>
              <a:t>Область </a:t>
            </a:r>
            <a:r>
              <a:rPr sz="1800" b="1" i="1" spc="-15" dirty="0">
                <a:latin typeface="Times New Roman"/>
                <a:cs typeface="Times New Roman"/>
              </a:rPr>
              <a:t>содержания</a:t>
            </a:r>
            <a:r>
              <a:rPr sz="1800" b="1" i="1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Изменение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" dirty="0">
                <a:latin typeface="Times New Roman"/>
                <a:cs typeface="Times New Roman"/>
              </a:rPr>
              <a:t> зависимости</a:t>
            </a:r>
            <a:endParaRPr sz="1800">
              <a:latin typeface="Times New Roman"/>
              <a:cs typeface="Times New Roman"/>
            </a:endParaRPr>
          </a:p>
          <a:p>
            <a:pPr marL="692150" indent="-229235">
              <a:lnSpc>
                <a:spcPct val="100000"/>
              </a:lnSpc>
              <a:spcBef>
                <a:spcPts val="1320"/>
              </a:spcBef>
              <a:buFont typeface="Times New Roman"/>
              <a:buAutoNum type="arabicPeriod"/>
              <a:tabLst>
                <a:tab pos="692785" algn="l"/>
              </a:tabLst>
            </a:pPr>
            <a:r>
              <a:rPr sz="1800" b="1" i="1" spc="-15" dirty="0">
                <a:latin typeface="Times New Roman"/>
                <a:cs typeface="Times New Roman"/>
              </a:rPr>
              <a:t>Контекст</a:t>
            </a:r>
            <a:r>
              <a:rPr sz="1800" b="1" spc="-15" dirty="0">
                <a:latin typeface="Times New Roman"/>
                <a:cs typeface="Times New Roman"/>
              </a:rPr>
              <a:t>: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Научный.</a:t>
            </a:r>
            <a:endParaRPr sz="1800">
              <a:latin typeface="Times New Roman"/>
              <a:cs typeface="Times New Roman"/>
            </a:endParaRPr>
          </a:p>
          <a:p>
            <a:pPr marL="692150" indent="-229235">
              <a:lnSpc>
                <a:spcPct val="100000"/>
              </a:lnSpc>
              <a:spcBef>
                <a:spcPts val="1320"/>
              </a:spcBef>
              <a:buFont typeface="Times New Roman"/>
              <a:buAutoNum type="arabicPeriod"/>
              <a:tabLst>
                <a:tab pos="692785" algn="l"/>
              </a:tabLst>
            </a:pPr>
            <a:r>
              <a:rPr sz="1800" b="1" i="1" spc="-10" dirty="0">
                <a:latin typeface="Times New Roman"/>
                <a:cs typeface="Times New Roman"/>
              </a:rPr>
              <a:t>Мыслительная</a:t>
            </a:r>
            <a:r>
              <a:rPr sz="1800" b="1" i="1" spc="-2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деятельность:</a:t>
            </a:r>
            <a:r>
              <a:rPr sz="1800" b="1" i="1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Формулировать</a:t>
            </a:r>
            <a:r>
              <a:rPr sz="1800" i="1" spc="-2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762000" indent="-299085">
              <a:lnSpc>
                <a:spcPct val="100000"/>
              </a:lnSpc>
              <a:spcBef>
                <a:spcPts val="1320"/>
              </a:spcBef>
              <a:buFont typeface="Times New Roman"/>
              <a:buAutoNum type="arabicPeriod"/>
              <a:tabLst>
                <a:tab pos="762635" algn="l"/>
                <a:tab pos="1670685" algn="l"/>
              </a:tabLst>
            </a:pPr>
            <a:r>
              <a:rPr sz="1800" b="1" i="1" spc="-25" dirty="0">
                <a:latin typeface="Times New Roman"/>
                <a:cs typeface="Times New Roman"/>
              </a:rPr>
              <a:t>Объект	</a:t>
            </a:r>
            <a:r>
              <a:rPr sz="1800" b="1" i="1" dirty="0">
                <a:latin typeface="Times New Roman"/>
                <a:cs typeface="Times New Roman"/>
              </a:rPr>
              <a:t>оценки</a:t>
            </a:r>
            <a:r>
              <a:rPr sz="1800" b="1" i="1" spc="5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(предметный</a:t>
            </a:r>
            <a:r>
              <a:rPr sz="1800" b="1" spc="53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результат):</a:t>
            </a:r>
            <a:r>
              <a:rPr sz="1800" b="1" spc="5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Выбрать</a:t>
            </a:r>
            <a:r>
              <a:rPr sz="1800" spc="5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интегрировать</a:t>
            </a:r>
            <a:r>
              <a:rPr sz="1800" spc="5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информацию,</a:t>
            </a:r>
            <a:r>
              <a:rPr sz="1800" spc="5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представленной</a:t>
            </a:r>
            <a:r>
              <a:rPr sz="1800" spc="5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800" spc="-10" dirty="0">
                <a:latin typeface="Times New Roman"/>
                <a:cs typeface="Times New Roman"/>
              </a:rPr>
              <a:t>табличной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форме:</a:t>
            </a:r>
            <a:endParaRPr sz="1800">
              <a:latin typeface="Times New Roman"/>
              <a:cs typeface="Times New Roman"/>
            </a:endParaRPr>
          </a:p>
          <a:p>
            <a:pPr marL="692150" indent="-229235">
              <a:lnSpc>
                <a:spcPct val="100000"/>
              </a:lnSpc>
              <a:spcBef>
                <a:spcPts val="1320"/>
              </a:spcBef>
              <a:buFont typeface="Times New Roman"/>
              <a:buAutoNum type="arabicPeriod" startAt="5"/>
              <a:tabLst>
                <a:tab pos="692785" algn="l"/>
              </a:tabLst>
            </a:pPr>
            <a:r>
              <a:rPr sz="1800" b="1" i="1" spc="-15" dirty="0">
                <a:latin typeface="Times New Roman"/>
                <a:cs typeface="Times New Roman"/>
              </a:rPr>
              <a:t>Уровень</a:t>
            </a:r>
            <a:r>
              <a:rPr sz="1800" b="1" i="1" spc="-3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сложности</a:t>
            </a:r>
            <a:r>
              <a:rPr sz="1800" b="1" spc="-5" dirty="0">
                <a:latin typeface="Times New Roman"/>
                <a:cs typeface="Times New Roman"/>
              </a:rPr>
              <a:t>: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4.</a:t>
            </a:r>
            <a:endParaRPr sz="1800">
              <a:latin typeface="Times New Roman"/>
              <a:cs typeface="Times New Roman"/>
            </a:endParaRPr>
          </a:p>
          <a:p>
            <a:pPr marL="692150" indent="-229235">
              <a:lnSpc>
                <a:spcPct val="100000"/>
              </a:lnSpc>
              <a:spcBef>
                <a:spcPts val="1320"/>
              </a:spcBef>
              <a:buFont typeface="Times New Roman"/>
              <a:buAutoNum type="arabicPeriod" startAt="5"/>
              <a:tabLst>
                <a:tab pos="692785" algn="l"/>
              </a:tabLst>
            </a:pPr>
            <a:r>
              <a:rPr sz="1800" b="1" i="1" spc="-15" dirty="0">
                <a:latin typeface="Times New Roman"/>
                <a:cs typeface="Times New Roman"/>
              </a:rPr>
              <a:t>Формат</a:t>
            </a:r>
            <a:r>
              <a:rPr sz="1800" b="1" i="1" spc="-2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ответа:</a:t>
            </a:r>
            <a:r>
              <a:rPr sz="1800" b="1" i="1" spc="40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Вопрос,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требующий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короткого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ответа.</a:t>
            </a:r>
            <a:endParaRPr sz="1800">
              <a:latin typeface="Times New Roman"/>
              <a:cs typeface="Times New Roman"/>
            </a:endParaRPr>
          </a:p>
          <a:p>
            <a:pPr marL="692150" indent="-229235">
              <a:lnSpc>
                <a:spcPct val="100000"/>
              </a:lnSpc>
              <a:spcBef>
                <a:spcPts val="1325"/>
              </a:spcBef>
              <a:buFont typeface="Times New Roman"/>
              <a:buAutoNum type="arabicPeriod" startAt="5"/>
              <a:tabLst>
                <a:tab pos="692785" algn="l"/>
              </a:tabLst>
            </a:pPr>
            <a:r>
              <a:rPr sz="1800" b="1" i="1" dirty="0">
                <a:latin typeface="Times New Roman"/>
                <a:cs typeface="Times New Roman"/>
              </a:rPr>
              <a:t>Критерии</a:t>
            </a:r>
            <a:r>
              <a:rPr sz="1800" b="1" i="1" spc="-8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оценивания</a:t>
            </a:r>
            <a:r>
              <a:rPr sz="1800" b="1" i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(0</a:t>
            </a:r>
            <a:r>
              <a:rPr sz="1800" b="1" spc="4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или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балла):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7079" y="228600"/>
            <a:ext cx="2115312" cy="207263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407914" y="4132453"/>
          <a:ext cx="6544943" cy="24880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3714"/>
                <a:gridCol w="4761229"/>
              </a:tblGrid>
              <a:tr h="435737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баллов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Нет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верного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ответа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</a:tr>
              <a:tr h="2052332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spc="-5" dirty="0">
                          <a:latin typeface="Franklin Gothic Medium"/>
                          <a:cs typeface="Franklin Gothic Medium"/>
                        </a:rPr>
                        <a:t>2</a:t>
                      </a:r>
                      <a:r>
                        <a:rPr sz="20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20" dirty="0">
                          <a:latin typeface="Franklin Gothic Medium"/>
                          <a:cs typeface="Franklin Gothic Medium"/>
                        </a:rPr>
                        <a:t>балла</a:t>
                      </a:r>
                      <a:endParaRPr sz="20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000" spc="-40" dirty="0">
                          <a:latin typeface="Franklin Gothic Medium"/>
                          <a:cs typeface="Franklin Gothic Medium"/>
                        </a:rPr>
                        <a:t>Верный</a:t>
                      </a:r>
                      <a:r>
                        <a:rPr sz="20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45" dirty="0">
                          <a:latin typeface="Franklin Gothic Medium"/>
                          <a:cs typeface="Franklin Gothic Medium"/>
                        </a:rPr>
                        <a:t>ответ.</a:t>
                      </a:r>
                      <a:endParaRPr sz="2000">
                        <a:latin typeface="Franklin Gothic Medium"/>
                        <a:cs typeface="Franklin Gothic Medium"/>
                      </a:endParaRPr>
                    </a:p>
                    <a:p>
                      <a:pPr marL="111125" marR="106045" indent="1905" algn="ctr">
                        <a:lnSpc>
                          <a:spcPct val="115100"/>
                        </a:lnSpc>
                        <a:spcBef>
                          <a:spcPts val="1005"/>
                        </a:spcBef>
                      </a:pP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Угол</a:t>
                      </a:r>
                      <a:r>
                        <a:rPr sz="20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35" dirty="0">
                          <a:latin typeface="Franklin Gothic Medium"/>
                          <a:cs typeface="Franklin Gothic Medium"/>
                        </a:rPr>
                        <a:t>наклона</a:t>
                      </a:r>
                      <a:r>
                        <a:rPr sz="2000" spc="7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60" dirty="0">
                          <a:latin typeface="Franklin Gothic Medium"/>
                          <a:cs typeface="Franklin Gothic Medium"/>
                        </a:rPr>
                        <a:t>крыши</a:t>
                      </a:r>
                      <a:r>
                        <a:rPr sz="2000" spc="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5" dirty="0">
                          <a:latin typeface="Franklin Gothic Medium"/>
                          <a:cs typeface="Franklin Gothic Medium"/>
                        </a:rPr>
                        <a:t>9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2000" spc="5" dirty="0">
                          <a:latin typeface="Franklin Gothic Medium"/>
                          <a:cs typeface="Franklin Gothic Medium"/>
                        </a:rPr>
                        <a:t>. </a:t>
                      </a:r>
                      <a:r>
                        <a:rPr sz="2000" spc="-30" dirty="0">
                          <a:latin typeface="Franklin Gothic Medium"/>
                          <a:cs typeface="Franklin Gothic Medium"/>
                        </a:rPr>
                        <a:t>Половина </a:t>
                      </a: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40" dirty="0">
                          <a:latin typeface="Franklin Gothic Medium"/>
                          <a:cs typeface="Franklin Gothic Medium"/>
                        </a:rPr>
                        <a:t>заложения</a:t>
                      </a:r>
                      <a:r>
                        <a:rPr sz="2000" spc="6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35" dirty="0">
                          <a:latin typeface="Franklin Gothic Medium"/>
                          <a:cs typeface="Franklin Gothic Medium"/>
                        </a:rPr>
                        <a:t>кровли</a:t>
                      </a:r>
                      <a:r>
                        <a:rPr sz="2000" spc="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15" dirty="0">
                          <a:latin typeface="Franklin Gothic Medium"/>
                          <a:cs typeface="Franklin Gothic Medium"/>
                        </a:rPr>
                        <a:t>:</a:t>
                      </a:r>
                      <a:r>
                        <a:rPr sz="2000" spc="-2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5" dirty="0">
                          <a:latin typeface="Franklin Gothic Medium"/>
                          <a:cs typeface="Franklin Gothic Medium"/>
                        </a:rPr>
                        <a:t>1,5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30" dirty="0">
                          <a:latin typeface="Franklin Gothic Medium"/>
                          <a:cs typeface="Franklin Gothic Medium"/>
                        </a:rPr>
                        <a:t>м.</a:t>
                      </a:r>
                      <a:r>
                        <a:rPr sz="20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40" dirty="0">
                          <a:latin typeface="Franklin Gothic Medium"/>
                          <a:cs typeface="Franklin Gothic Medium"/>
                        </a:rPr>
                        <a:t>Высота</a:t>
                      </a:r>
                      <a:r>
                        <a:rPr sz="2000" spc="2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55" dirty="0">
                          <a:latin typeface="Franklin Gothic Medium"/>
                          <a:cs typeface="Franklin Gothic Medium"/>
                        </a:rPr>
                        <a:t>конька </a:t>
                      </a:r>
                      <a:r>
                        <a:rPr sz="2000" spc="-484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20" dirty="0">
                          <a:latin typeface="Franklin Gothic Medium"/>
                          <a:cs typeface="Franklin Gothic Medium"/>
                        </a:rPr>
                        <a:t>в</a:t>
                      </a:r>
                      <a:r>
                        <a:rPr sz="20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35" dirty="0">
                          <a:latin typeface="Franklin Gothic Medium"/>
                          <a:cs typeface="Franklin Gothic Medium"/>
                        </a:rPr>
                        <a:t>шесть</a:t>
                      </a:r>
                      <a:r>
                        <a:rPr sz="20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40" dirty="0">
                          <a:latin typeface="Franklin Gothic Medium"/>
                          <a:cs typeface="Franklin Gothic Medium"/>
                        </a:rPr>
                        <a:t>раз</a:t>
                      </a:r>
                      <a:r>
                        <a:rPr sz="2000" spc="2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40" dirty="0">
                          <a:latin typeface="Franklin Gothic Medium"/>
                          <a:cs typeface="Franklin Gothic Medium"/>
                        </a:rPr>
                        <a:t>меньше</a:t>
                      </a:r>
                      <a:r>
                        <a:rPr sz="2000" spc="-40" dirty="0">
                          <a:solidFill>
                            <a:srgbClr val="808080"/>
                          </a:solidFill>
                          <a:latin typeface="Cambria Math"/>
                          <a:cs typeface="Cambria Math"/>
                        </a:rPr>
                        <a:t>.</a:t>
                      </a:r>
                      <a:r>
                        <a:rPr sz="2000" spc="80" dirty="0">
                          <a:solidFill>
                            <a:srgbClr val="80808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000" spc="-5" dirty="0">
                          <a:latin typeface="Franklin Gothic Medium"/>
                          <a:cs typeface="Franklin Gothic Medium"/>
                        </a:rPr>
                        <a:t>1,5</a:t>
                      </a:r>
                      <a:r>
                        <a:rPr sz="20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15" dirty="0">
                          <a:latin typeface="Franklin Gothic Medium"/>
                          <a:cs typeface="Franklin Gothic Medium"/>
                        </a:rPr>
                        <a:t>:</a:t>
                      </a:r>
                      <a:r>
                        <a:rPr sz="20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5" dirty="0">
                          <a:latin typeface="Franklin Gothic Medium"/>
                          <a:cs typeface="Franklin Gothic Medium"/>
                        </a:rPr>
                        <a:t>6</a:t>
                      </a:r>
                      <a:r>
                        <a:rPr sz="20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5" dirty="0">
                          <a:latin typeface="Franklin Gothic Medium"/>
                          <a:cs typeface="Franklin Gothic Medium"/>
                        </a:rPr>
                        <a:t>=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 0,25</a:t>
                      </a:r>
                      <a:r>
                        <a:rPr sz="20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65" dirty="0">
                          <a:latin typeface="Franklin Gothic Medium"/>
                          <a:cs typeface="Franklin Gothic Medium"/>
                        </a:rPr>
                        <a:t>м</a:t>
                      </a:r>
                      <a:endParaRPr sz="20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784794"/>
            <a:ext cx="7188834" cy="1073785"/>
            <a:chOff x="0" y="5784794"/>
            <a:chExt cx="7188834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79" y="6339840"/>
              <a:ext cx="4612386" cy="43662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2315" y="6359652"/>
              <a:ext cx="4495800" cy="323215"/>
            </a:xfrm>
            <a:custGeom>
              <a:avLst/>
              <a:gdLst/>
              <a:ahLst/>
              <a:cxnLst/>
              <a:rect l="l" t="t" r="r" b="b"/>
              <a:pathLst>
                <a:path w="4495800" h="323215">
                  <a:moveTo>
                    <a:pt x="0" y="323088"/>
                  </a:moveTo>
                  <a:lnTo>
                    <a:pt x="4495800" y="323088"/>
                  </a:lnTo>
                  <a:lnTo>
                    <a:pt x="4495800" y="0"/>
                  </a:lnTo>
                  <a:lnTo>
                    <a:pt x="0" y="0"/>
                  </a:lnTo>
                  <a:lnTo>
                    <a:pt x="0" y="323088"/>
                  </a:lnTo>
                  <a:close/>
                </a:path>
              </a:pathLst>
            </a:custGeom>
            <a:ln w="9144">
              <a:solidFill>
                <a:srgbClr val="EB63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8922" y="284226"/>
            <a:ext cx="1062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Вопрос</a:t>
            </a:r>
            <a:r>
              <a:rPr spc="-60" dirty="0"/>
              <a:t> </a:t>
            </a:r>
            <a:r>
              <a:rPr dirty="0"/>
              <a:t>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8922" y="653542"/>
            <a:ext cx="10995025" cy="5581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510" marR="5523865" algn="just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Times New Roman"/>
                <a:cs typeface="Times New Roman"/>
              </a:rPr>
              <a:t>Дедушка</a:t>
            </a:r>
            <a:r>
              <a:rPr sz="1400" spc="-5" dirty="0">
                <a:latin typeface="Times New Roman"/>
                <a:cs typeface="Times New Roman"/>
              </a:rPr>
              <a:t> семьи </a:t>
            </a:r>
            <a:r>
              <a:rPr sz="1400" dirty="0">
                <a:latin typeface="Times New Roman"/>
                <a:cs typeface="Times New Roman"/>
              </a:rPr>
              <a:t>Петровых </a:t>
            </a:r>
            <a:r>
              <a:rPr sz="1400" spc="-15" dirty="0">
                <a:latin typeface="Times New Roman"/>
                <a:cs typeface="Times New Roman"/>
              </a:rPr>
              <a:t>Иван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Семенович,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говорит,</a:t>
            </a:r>
            <a:r>
              <a:rPr sz="1400" spc="-20" dirty="0">
                <a:latin typeface="Times New Roman"/>
                <a:cs typeface="Times New Roman"/>
              </a:rPr>
              <a:t> что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если </a:t>
            </a:r>
            <a:r>
              <a:rPr sz="1400" spc="-10" dirty="0">
                <a:latin typeface="Times New Roman"/>
                <a:cs typeface="Times New Roman"/>
              </a:rPr>
              <a:t>брать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кровельный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материал</a:t>
            </a:r>
            <a:r>
              <a:rPr sz="1400" spc="2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волнистые</a:t>
            </a:r>
            <a:r>
              <a:rPr sz="1400" spc="2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асбестоцементные</a:t>
            </a:r>
            <a:r>
              <a:rPr sz="1400" spc="2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листы,</a:t>
            </a:r>
            <a:r>
              <a:rPr sz="1400" spc="27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то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крыша </a:t>
            </a:r>
            <a:r>
              <a:rPr sz="1400" spc="-3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их</a:t>
            </a:r>
            <a:r>
              <a:rPr sz="1400" spc="-5" dirty="0">
                <a:latin typeface="Times New Roman"/>
                <a:cs typeface="Times New Roman"/>
              </a:rPr>
              <a:t> бани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должна</a:t>
            </a:r>
            <a:r>
              <a:rPr sz="1400" spc="-5" dirty="0">
                <a:latin typeface="Times New Roman"/>
                <a:cs typeface="Times New Roman"/>
              </a:rPr>
              <a:t> быть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под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углом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300,</a:t>
            </a:r>
            <a:r>
              <a:rPr sz="1400" spc="-5" dirty="0">
                <a:latin typeface="Times New Roman"/>
                <a:cs typeface="Times New Roman"/>
              </a:rPr>
              <a:t> 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папа,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Николай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Иванович,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утверждает, что снеговая нагрузка </a:t>
            </a:r>
            <a:r>
              <a:rPr sz="1400" spc="-5" dirty="0">
                <a:latin typeface="Times New Roman"/>
                <a:cs typeface="Times New Roman"/>
              </a:rPr>
              <a:t>в </a:t>
            </a:r>
            <a:r>
              <a:rPr sz="1400" spc="-15" dirty="0">
                <a:latin typeface="Times New Roman"/>
                <a:cs typeface="Times New Roman"/>
              </a:rPr>
              <a:t>этом </a:t>
            </a:r>
            <a:r>
              <a:rPr sz="1400" spc="-5" dirty="0">
                <a:latin typeface="Times New Roman"/>
                <a:cs typeface="Times New Roman"/>
              </a:rPr>
              <a:t>случае </a:t>
            </a:r>
            <a:r>
              <a:rPr sz="1400" spc="-10" dirty="0">
                <a:latin typeface="Times New Roman"/>
                <a:cs typeface="Times New Roman"/>
              </a:rPr>
              <a:t>на </a:t>
            </a:r>
            <a:r>
              <a:rPr sz="1400" spc="5" dirty="0">
                <a:latin typeface="Times New Roman"/>
                <a:cs typeface="Times New Roman"/>
              </a:rPr>
              <a:t>их </a:t>
            </a:r>
            <a:r>
              <a:rPr sz="1400" dirty="0">
                <a:latin typeface="Times New Roman"/>
                <a:cs typeface="Times New Roman"/>
              </a:rPr>
              <a:t>крышу </a:t>
            </a:r>
            <a:r>
              <a:rPr sz="1400" spc="-30" dirty="0">
                <a:latin typeface="Times New Roman"/>
                <a:cs typeface="Times New Roman"/>
              </a:rPr>
              <a:t>будет 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составлять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около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900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60" dirty="0">
                <a:latin typeface="Times New Roman"/>
                <a:cs typeface="Times New Roman"/>
              </a:rPr>
              <a:t>кг.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Кто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из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них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прав?</a:t>
            </a:r>
            <a:endParaRPr sz="1400">
              <a:latin typeface="Times New Roman"/>
              <a:cs typeface="Times New Roman"/>
            </a:endParaRPr>
          </a:p>
          <a:p>
            <a:pPr marL="16510" algn="just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Times New Roman"/>
                <a:cs typeface="Times New Roman"/>
              </a:rPr>
              <a:t>Дайте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развернутый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ответ,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используя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следующую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информацию:</a:t>
            </a:r>
            <a:endParaRPr sz="1400">
              <a:latin typeface="Times New Roman"/>
              <a:cs typeface="Times New Roman"/>
            </a:endParaRPr>
          </a:p>
          <a:p>
            <a:pPr marL="16510" marR="5525770" algn="just">
              <a:lnSpc>
                <a:spcPct val="100000"/>
              </a:lnSpc>
            </a:pPr>
            <a:r>
              <a:rPr sz="1400" spc="-20" dirty="0">
                <a:latin typeface="Times New Roman"/>
                <a:cs typeface="Times New Roman"/>
              </a:rPr>
              <a:t>На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прочность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долговечность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конструкций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крыш</a:t>
            </a:r>
            <a:r>
              <a:rPr sz="1400" spc="-5" dirty="0">
                <a:latin typeface="Times New Roman"/>
                <a:cs typeface="Times New Roman"/>
              </a:rPr>
              <a:t> существенное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влияние оказывают </a:t>
            </a:r>
            <a:r>
              <a:rPr sz="1400" spc="-35" dirty="0">
                <a:latin typeface="Times New Roman"/>
                <a:cs typeface="Times New Roman"/>
              </a:rPr>
              <a:t>снег, </a:t>
            </a:r>
            <a:r>
              <a:rPr sz="1400" spc="-10" dirty="0">
                <a:latin typeface="Times New Roman"/>
                <a:cs typeface="Times New Roman"/>
              </a:rPr>
              <a:t>ветер, дождь, </a:t>
            </a:r>
            <a:r>
              <a:rPr sz="1400" spc="-5" dirty="0">
                <a:latin typeface="Times New Roman"/>
                <a:cs typeface="Times New Roman"/>
              </a:rPr>
              <a:t>перепады </a:t>
            </a:r>
            <a:r>
              <a:rPr sz="1400" spc="-10" dirty="0">
                <a:latin typeface="Times New Roman"/>
                <a:cs typeface="Times New Roman"/>
              </a:rPr>
              <a:t>температуры </a:t>
            </a:r>
            <a:r>
              <a:rPr sz="1400" spc="-5" dirty="0">
                <a:latin typeface="Times New Roman"/>
                <a:cs typeface="Times New Roman"/>
              </a:rPr>
              <a:t>и </a:t>
            </a:r>
            <a:r>
              <a:rPr sz="1400" spc="-10" dirty="0">
                <a:latin typeface="Times New Roman"/>
                <a:cs typeface="Times New Roman"/>
              </a:rPr>
              <a:t>другие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физико-механические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факторы,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воздействующие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здание.</a:t>
            </a:r>
            <a:endParaRPr sz="1400">
              <a:latin typeface="Times New Roman"/>
              <a:cs typeface="Times New Roman"/>
            </a:endParaRPr>
          </a:p>
          <a:p>
            <a:pPr marL="16510" marR="626745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Times New Roman"/>
                <a:cs typeface="Times New Roman"/>
              </a:rPr>
              <a:t>Для </a:t>
            </a:r>
            <a:r>
              <a:rPr sz="1400" spc="-10" dirty="0">
                <a:latin typeface="Times New Roman"/>
                <a:cs typeface="Times New Roman"/>
              </a:rPr>
              <a:t>расчета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полной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снеговой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нагрузки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</a:t>
            </a:r>
            <a:r>
              <a:rPr sz="1400" spc="-5" dirty="0">
                <a:latin typeface="Times New Roman"/>
                <a:cs typeface="Times New Roman"/>
              </a:rPr>
              <a:t> крышу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или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кровлю,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существует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формула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S=Sg∙µ.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400" spc="-10" dirty="0">
                <a:latin typeface="Times New Roman"/>
                <a:cs typeface="Times New Roman"/>
              </a:rPr>
              <a:t>Sg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вес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снегового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покрова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1м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2700" marR="5390515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В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таблице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приведены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значения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Sg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(кг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снега/м2),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 </a:t>
            </a:r>
            <a:r>
              <a:rPr sz="1400" spc="-20" dirty="0">
                <a:latin typeface="Times New Roman"/>
                <a:cs typeface="Times New Roman"/>
              </a:rPr>
              <a:t>карте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снеговой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район.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µ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коэффициент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перехода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от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веса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снегового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покрова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земли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снеговой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нагрузке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кровельное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покрытие.</a:t>
            </a:r>
            <a:endParaRPr sz="1400">
              <a:latin typeface="Times New Roman"/>
              <a:cs typeface="Times New Roman"/>
            </a:endParaRPr>
          </a:p>
          <a:p>
            <a:pPr marL="58419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µ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зависит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от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угла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наклона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ската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кровли:</a:t>
            </a:r>
            <a:endParaRPr sz="1400">
              <a:latin typeface="Times New Roman"/>
              <a:cs typeface="Times New Roman"/>
            </a:endParaRPr>
          </a:p>
          <a:p>
            <a:pPr marL="58419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µ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=1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углах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наклона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ската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кровли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меньше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25°.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µ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=0,7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при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углах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наклона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ската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кровли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от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25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60°.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5" dirty="0">
                <a:latin typeface="Times New Roman"/>
                <a:cs typeface="Times New Roman"/>
              </a:rPr>
              <a:t>При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углах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наклона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крыши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более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чем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</a:t>
            </a:r>
            <a:r>
              <a:rPr sz="1400" spc="-5" dirty="0">
                <a:latin typeface="Times New Roman"/>
                <a:cs typeface="Times New Roman"/>
              </a:rPr>
              <a:t> 60°,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значение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µ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—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расчёте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не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учитывают.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семье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Петровых,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состоящей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из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шести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человек,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проживающей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270" dirty="0">
                <a:latin typeface="Times New Roman"/>
                <a:cs typeface="Times New Roman"/>
              </a:rPr>
              <a:t> </a:t>
            </a:r>
            <a:r>
              <a:rPr sz="1400" spc="-90" dirty="0">
                <a:latin typeface="Times New Roman"/>
                <a:cs typeface="Times New Roman"/>
              </a:rPr>
              <a:t>г.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Кострома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решили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заменить</a:t>
            </a:r>
            <a:r>
              <a:rPr sz="1400" spc="2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крышу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бани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(смотрите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рис.),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при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этом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Times New Roman"/>
                <a:cs typeface="Times New Roman"/>
              </a:rPr>
              <a:t>выяснилось,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что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существует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несколько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способов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перекрытия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крыш.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Times New Roman"/>
                <a:cs typeface="Times New Roman"/>
              </a:rPr>
              <a:t>Есть </a:t>
            </a:r>
            <a:r>
              <a:rPr sz="1400" spc="-5" dirty="0">
                <a:latin typeface="Times New Roman"/>
                <a:cs typeface="Times New Roman"/>
              </a:rPr>
              <a:t>определенная </a:t>
            </a:r>
            <a:r>
              <a:rPr sz="1400" spc="-10" dirty="0">
                <a:latin typeface="Times New Roman"/>
                <a:cs typeface="Times New Roman"/>
              </a:rPr>
              <a:t>закономерность архитектурного </a:t>
            </a:r>
            <a:r>
              <a:rPr sz="1400" dirty="0">
                <a:latin typeface="Times New Roman"/>
                <a:cs typeface="Times New Roman"/>
              </a:rPr>
              <a:t>построения </a:t>
            </a:r>
            <a:r>
              <a:rPr sz="1400" spc="-10" dirty="0">
                <a:latin typeface="Times New Roman"/>
                <a:cs typeface="Times New Roman"/>
              </a:rPr>
              <a:t>здания, </a:t>
            </a:r>
            <a:r>
              <a:rPr sz="1400" dirty="0">
                <a:latin typeface="Times New Roman"/>
                <a:cs typeface="Times New Roman"/>
              </a:rPr>
              <a:t>при </a:t>
            </a:r>
            <a:r>
              <a:rPr sz="1400" spc="-25" dirty="0">
                <a:latin typeface="Times New Roman"/>
                <a:cs typeface="Times New Roman"/>
              </a:rPr>
              <a:t>котором </a:t>
            </a:r>
            <a:r>
              <a:rPr sz="1400" spc="-5" dirty="0">
                <a:latin typeface="Times New Roman"/>
                <a:cs typeface="Times New Roman"/>
              </a:rPr>
              <a:t>расчет </a:t>
            </a:r>
            <a:r>
              <a:rPr sz="1400" spc="-30" dirty="0">
                <a:latin typeface="Times New Roman"/>
                <a:cs typeface="Times New Roman"/>
              </a:rPr>
              <a:t>угла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наклона </a:t>
            </a:r>
            <a:r>
              <a:rPr sz="1400" spc="-5" dirty="0">
                <a:latin typeface="Times New Roman"/>
                <a:cs typeface="Times New Roman"/>
              </a:rPr>
              <a:t>крыши </a:t>
            </a:r>
            <a:r>
              <a:rPr sz="1400" dirty="0">
                <a:latin typeface="Times New Roman"/>
                <a:cs typeface="Times New Roman"/>
              </a:rPr>
              <a:t>определяется </a:t>
            </a:r>
            <a:r>
              <a:rPr sz="1400" spc="-10" dirty="0">
                <a:latin typeface="Times New Roman"/>
                <a:cs typeface="Times New Roman"/>
              </a:rPr>
              <a:t>отношением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высоты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крыши</a:t>
            </a:r>
            <a:r>
              <a:rPr sz="1400" spc="-5" dirty="0">
                <a:latin typeface="Times New Roman"/>
                <a:cs typeface="Times New Roman"/>
              </a:rPr>
              <a:t> к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ширине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дома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как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1:3.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Этот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способ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определения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угла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крыши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очень</a:t>
            </a:r>
            <a:r>
              <a:rPr sz="1400" spc="-10" dirty="0">
                <a:latin typeface="Times New Roman"/>
                <a:cs typeface="Times New Roman"/>
              </a:rPr>
              <a:t> приблизительный,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так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как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не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учитывает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ни</a:t>
            </a:r>
            <a:r>
              <a:rPr sz="1400" spc="3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выбор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кровельного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материала,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ветровые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снеговые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нагрузки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данном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регионе.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15" dirty="0">
                <a:latin typeface="Times New Roman"/>
                <a:cs typeface="Times New Roman"/>
              </a:rPr>
              <a:t>Ответ: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997955" y="3737990"/>
          <a:ext cx="6025513" cy="5638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3690"/>
                <a:gridCol w="520699"/>
                <a:gridCol w="511810"/>
                <a:gridCol w="514985"/>
                <a:gridCol w="511810"/>
                <a:gridCol w="647064"/>
                <a:gridCol w="514985"/>
                <a:gridCol w="511810"/>
                <a:gridCol w="708660"/>
              </a:tblGrid>
              <a:tr h="283209">
                <a:tc>
                  <a:txBody>
                    <a:bodyPr/>
                    <a:lstStyle/>
                    <a:p>
                      <a:pPr marL="7620">
                        <a:lnSpc>
                          <a:spcPts val="1635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Снеговой</a:t>
                      </a:r>
                      <a:r>
                        <a:rPr sz="14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район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5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5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635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635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635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635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635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635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</a:tr>
              <a:tr h="280669"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8д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(кгс/м</a:t>
                      </a:r>
                      <a:r>
                        <a:rPr sz="1350" b="1" spc="-7" baseline="27777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80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180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240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320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400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480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560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7647" y="216408"/>
            <a:ext cx="2116208" cy="20116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3223" y="155447"/>
            <a:ext cx="5940552" cy="334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5533" y="258318"/>
            <a:ext cx="97028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latin typeface="Times New Roman"/>
                <a:cs typeface="Times New Roman"/>
              </a:rPr>
              <a:t>З</a:t>
            </a:r>
            <a:r>
              <a:rPr sz="1600" b="1" spc="10" dirty="0">
                <a:latin typeface="Times New Roman"/>
                <a:cs typeface="Times New Roman"/>
              </a:rPr>
              <a:t>а</a:t>
            </a:r>
            <a:r>
              <a:rPr sz="1600" b="1" dirty="0">
                <a:latin typeface="Times New Roman"/>
                <a:cs typeface="Times New Roman"/>
              </a:rPr>
              <a:t>д</a:t>
            </a:r>
            <a:r>
              <a:rPr sz="1600" b="1" spc="15" dirty="0">
                <a:latin typeface="Times New Roman"/>
                <a:cs typeface="Times New Roman"/>
              </a:rPr>
              <a:t>а</a:t>
            </a:r>
            <a:r>
              <a:rPr sz="1600" b="1" spc="10" dirty="0">
                <a:latin typeface="Times New Roman"/>
                <a:cs typeface="Times New Roman"/>
              </a:rPr>
              <a:t>ни</a:t>
            </a:r>
            <a:r>
              <a:rPr sz="1600" b="1" dirty="0">
                <a:latin typeface="Times New Roman"/>
                <a:cs typeface="Times New Roman"/>
              </a:rPr>
              <a:t>е</a:t>
            </a:r>
            <a:r>
              <a:rPr sz="1600" b="1" spc="-70" dirty="0">
                <a:latin typeface="Times New Roman"/>
                <a:cs typeface="Times New Roman"/>
              </a:rPr>
              <a:t> </a:t>
            </a:r>
            <a:r>
              <a:rPr sz="1600" b="1" spc="10" dirty="0">
                <a:latin typeface="Times New Roman"/>
                <a:cs typeface="Times New Roman"/>
              </a:rPr>
              <a:t>3</a:t>
            </a:r>
            <a:r>
              <a:rPr sz="1600" b="1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363" y="600583"/>
            <a:ext cx="269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Times New Roman"/>
                <a:cs typeface="Times New Roman"/>
              </a:rPr>
              <a:t>Характеристика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задания;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Times New Roman"/>
              <a:buAutoNum type="arabicPeriod"/>
              <a:tabLst>
                <a:tab pos="241300" algn="l"/>
              </a:tabLst>
            </a:pPr>
            <a:r>
              <a:rPr b="1" i="1" spc="-5" dirty="0">
                <a:latin typeface="Times New Roman"/>
                <a:cs typeface="Times New Roman"/>
              </a:rPr>
              <a:t>Область</a:t>
            </a:r>
            <a:r>
              <a:rPr b="1" i="1" spc="-15" dirty="0">
                <a:latin typeface="Times New Roman"/>
                <a:cs typeface="Times New Roman"/>
              </a:rPr>
              <a:t> содержания</a:t>
            </a:r>
            <a:r>
              <a:rPr i="1" spc="-15" dirty="0">
                <a:latin typeface="Times New Roman"/>
                <a:cs typeface="Times New Roman"/>
              </a:rPr>
              <a:t>:</a:t>
            </a:r>
            <a:r>
              <a:rPr i="1" spc="-45" dirty="0">
                <a:latin typeface="Times New Roman"/>
                <a:cs typeface="Times New Roman"/>
              </a:rPr>
              <a:t> </a:t>
            </a:r>
            <a:r>
              <a:rPr spc="-10" dirty="0"/>
              <a:t>Изменение</a:t>
            </a:r>
            <a:r>
              <a:rPr spc="25" dirty="0"/>
              <a:t> </a:t>
            </a:r>
            <a:r>
              <a:rPr dirty="0"/>
              <a:t>и </a:t>
            </a:r>
            <a:r>
              <a:rPr spc="-5" dirty="0"/>
              <a:t>зависимости.</a:t>
            </a:r>
          </a:p>
          <a:p>
            <a:pPr marL="241300" indent="-228600">
              <a:lnSpc>
                <a:spcPct val="100000"/>
              </a:lnSpc>
              <a:spcBef>
                <a:spcPts val="1320"/>
              </a:spcBef>
              <a:buFont typeface="Times New Roman"/>
              <a:buAutoNum type="arabicPeriod"/>
              <a:tabLst>
                <a:tab pos="241300" algn="l"/>
              </a:tabLst>
            </a:pPr>
            <a:r>
              <a:rPr b="1" i="1" spc="-15" dirty="0">
                <a:latin typeface="Times New Roman"/>
                <a:cs typeface="Times New Roman"/>
              </a:rPr>
              <a:t>Контекст</a:t>
            </a:r>
            <a:r>
              <a:rPr b="1" spc="-15" dirty="0">
                <a:latin typeface="Times New Roman"/>
                <a:cs typeface="Times New Roman"/>
              </a:rPr>
              <a:t>:</a:t>
            </a:r>
            <a:r>
              <a:rPr b="1" spc="-85" dirty="0">
                <a:latin typeface="Times New Roman"/>
                <a:cs typeface="Times New Roman"/>
              </a:rPr>
              <a:t> </a:t>
            </a:r>
            <a:r>
              <a:rPr spc="-25" dirty="0"/>
              <a:t>Научный.</a:t>
            </a:r>
          </a:p>
          <a:p>
            <a:pPr marL="186055" indent="-173990">
              <a:lnSpc>
                <a:spcPct val="100000"/>
              </a:lnSpc>
              <a:spcBef>
                <a:spcPts val="315"/>
              </a:spcBef>
              <a:buSzPct val="94444"/>
              <a:buFont typeface="Times New Roman"/>
              <a:buAutoNum type="arabicPeriod"/>
              <a:tabLst>
                <a:tab pos="186690" algn="l"/>
              </a:tabLst>
            </a:pPr>
            <a:r>
              <a:rPr b="1" i="1" spc="-5" dirty="0">
                <a:latin typeface="Times New Roman"/>
                <a:cs typeface="Times New Roman"/>
              </a:rPr>
              <a:t>Мыслительная</a:t>
            </a:r>
            <a:r>
              <a:rPr b="1" i="1" spc="-50" dirty="0">
                <a:latin typeface="Times New Roman"/>
                <a:cs typeface="Times New Roman"/>
              </a:rPr>
              <a:t> </a:t>
            </a:r>
            <a:r>
              <a:rPr b="1" i="1" spc="-5" dirty="0">
                <a:latin typeface="Times New Roman"/>
                <a:cs typeface="Times New Roman"/>
              </a:rPr>
              <a:t>деятельность</a:t>
            </a:r>
            <a:r>
              <a:rPr i="1" spc="-5" dirty="0">
                <a:latin typeface="Times New Roman"/>
                <a:cs typeface="Times New Roman"/>
              </a:rPr>
              <a:t>:</a:t>
            </a:r>
            <a:r>
              <a:rPr i="1" spc="-70" dirty="0">
                <a:latin typeface="Times New Roman"/>
                <a:cs typeface="Times New Roman"/>
              </a:rPr>
              <a:t> </a:t>
            </a:r>
            <a:r>
              <a:rPr spc="-10" dirty="0"/>
              <a:t>Интерпретировать</a:t>
            </a:r>
          </a:p>
          <a:p>
            <a:pPr marL="305435" indent="-293370">
              <a:lnSpc>
                <a:spcPct val="100000"/>
              </a:lnSpc>
              <a:spcBef>
                <a:spcPts val="1345"/>
              </a:spcBef>
              <a:buFont typeface="Times New Roman"/>
              <a:buAutoNum type="arabicPeriod"/>
              <a:tabLst>
                <a:tab pos="306070" algn="l"/>
              </a:tabLst>
            </a:pPr>
            <a:r>
              <a:rPr b="1" i="1" spc="-25" dirty="0">
                <a:latin typeface="Times New Roman"/>
                <a:cs typeface="Times New Roman"/>
              </a:rPr>
              <a:t>Объект</a:t>
            </a:r>
            <a:r>
              <a:rPr b="1" i="1" spc="500" dirty="0">
                <a:latin typeface="Times New Roman"/>
                <a:cs typeface="Times New Roman"/>
              </a:rPr>
              <a:t> </a:t>
            </a:r>
            <a:r>
              <a:rPr b="1" i="1" spc="-5" dirty="0">
                <a:latin typeface="Times New Roman"/>
                <a:cs typeface="Times New Roman"/>
              </a:rPr>
              <a:t>оценки</a:t>
            </a:r>
            <a:r>
              <a:rPr b="1" i="1" spc="50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(предметный</a:t>
            </a:r>
            <a:r>
              <a:rPr b="1" spc="490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результат):</a:t>
            </a:r>
            <a:r>
              <a:rPr b="1" spc="490" dirty="0">
                <a:latin typeface="Times New Roman"/>
                <a:cs typeface="Times New Roman"/>
              </a:rPr>
              <a:t> </a:t>
            </a:r>
            <a:r>
              <a:rPr spc="-5" dirty="0"/>
              <a:t>представлять</a:t>
            </a:r>
            <a:r>
              <a:rPr spc="495" dirty="0"/>
              <a:t> </a:t>
            </a:r>
            <a:r>
              <a:rPr dirty="0"/>
              <a:t>в</a:t>
            </a:r>
            <a:r>
              <a:rPr spc="480" dirty="0"/>
              <a:t> </a:t>
            </a:r>
            <a:r>
              <a:rPr spc="-10" dirty="0"/>
              <a:t>свободной</a:t>
            </a:r>
            <a:r>
              <a:rPr spc="490" dirty="0"/>
              <a:t> </a:t>
            </a:r>
            <a:r>
              <a:rPr dirty="0"/>
              <a:t>словесной</a:t>
            </a:r>
            <a:r>
              <a:rPr spc="490" dirty="0"/>
              <a:t> </a:t>
            </a:r>
            <a:r>
              <a:rPr spc="-10" dirty="0"/>
              <a:t>форме</a:t>
            </a:r>
            <a:r>
              <a:rPr spc="484" dirty="0"/>
              <a:t> </a:t>
            </a:r>
            <a:r>
              <a:rPr spc="-5" dirty="0"/>
              <a:t>обоснованный</a:t>
            </a: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pc="-30" dirty="0"/>
              <a:t>ответ,</a:t>
            </a:r>
            <a:r>
              <a:rPr spc="-25" dirty="0"/>
              <a:t> </a:t>
            </a:r>
            <a:r>
              <a:rPr spc="-20" dirty="0"/>
              <a:t>который</a:t>
            </a:r>
            <a:r>
              <a:rPr spc="-10" dirty="0"/>
              <a:t> </a:t>
            </a:r>
            <a:r>
              <a:rPr dirty="0"/>
              <a:t>определяется</a:t>
            </a:r>
            <a:r>
              <a:rPr spc="-40" dirty="0"/>
              <a:t> </a:t>
            </a:r>
            <a:r>
              <a:rPr dirty="0"/>
              <a:t>особенностями</a:t>
            </a:r>
            <a:r>
              <a:rPr spc="-25" dirty="0"/>
              <a:t> </a:t>
            </a:r>
            <a:r>
              <a:rPr spc="-15" dirty="0"/>
              <a:t>ситуации.</a:t>
            </a:r>
          </a:p>
          <a:p>
            <a:pPr marL="241300" indent="-228600">
              <a:lnSpc>
                <a:spcPct val="100000"/>
              </a:lnSpc>
              <a:spcBef>
                <a:spcPts val="1320"/>
              </a:spcBef>
              <a:buFont typeface="Times New Roman"/>
              <a:buAutoNum type="arabicPeriod" startAt="5"/>
              <a:tabLst>
                <a:tab pos="241300" algn="l"/>
              </a:tabLst>
            </a:pPr>
            <a:r>
              <a:rPr b="1" i="1" spc="-15" dirty="0">
                <a:latin typeface="Times New Roman"/>
                <a:cs typeface="Times New Roman"/>
              </a:rPr>
              <a:t>Уровень</a:t>
            </a:r>
            <a:r>
              <a:rPr b="1" i="1" spc="-35" dirty="0">
                <a:latin typeface="Times New Roman"/>
                <a:cs typeface="Times New Roman"/>
              </a:rPr>
              <a:t> </a:t>
            </a:r>
            <a:r>
              <a:rPr b="1" i="1" spc="-5" dirty="0">
                <a:latin typeface="Times New Roman"/>
                <a:cs typeface="Times New Roman"/>
              </a:rPr>
              <a:t>сложности</a:t>
            </a:r>
            <a:r>
              <a:rPr spc="-5" dirty="0"/>
              <a:t>:</a:t>
            </a:r>
            <a:r>
              <a:rPr spc="-40" dirty="0"/>
              <a:t> </a:t>
            </a:r>
            <a:r>
              <a:rPr spc="5" dirty="0"/>
              <a:t>3.</a:t>
            </a:r>
            <a:r>
              <a:rPr spc="-15" dirty="0"/>
              <a:t> </a:t>
            </a:r>
            <a:r>
              <a:rPr spc="-35" dirty="0"/>
              <a:t>Умение</a:t>
            </a:r>
            <a:r>
              <a:rPr spc="30" dirty="0"/>
              <a:t> </a:t>
            </a:r>
            <a:r>
              <a:rPr spc="-5" dirty="0"/>
              <a:t>размышлять</a:t>
            </a:r>
            <a:r>
              <a:rPr spc="10" dirty="0"/>
              <a:t> </a:t>
            </a:r>
            <a:r>
              <a:rPr dirty="0"/>
              <a:t>и </a:t>
            </a:r>
            <a:r>
              <a:rPr spc="-20" dirty="0"/>
              <a:t>рассуждать</a:t>
            </a:r>
          </a:p>
          <a:p>
            <a:pPr marL="241300" indent="-228600">
              <a:lnSpc>
                <a:spcPct val="100000"/>
              </a:lnSpc>
              <a:spcBef>
                <a:spcPts val="1325"/>
              </a:spcBef>
              <a:buFont typeface="Times New Roman"/>
              <a:buAutoNum type="arabicPeriod" startAt="5"/>
              <a:tabLst>
                <a:tab pos="241300" algn="l"/>
              </a:tabLst>
            </a:pPr>
            <a:r>
              <a:rPr b="1" i="1" spc="-15" dirty="0">
                <a:latin typeface="Times New Roman"/>
                <a:cs typeface="Times New Roman"/>
              </a:rPr>
              <a:t>Формат</a:t>
            </a:r>
            <a:r>
              <a:rPr b="1" i="1" spc="-45" dirty="0">
                <a:latin typeface="Times New Roman"/>
                <a:cs typeface="Times New Roman"/>
              </a:rPr>
              <a:t> </a:t>
            </a:r>
            <a:r>
              <a:rPr b="1" i="1" spc="-5" dirty="0">
                <a:latin typeface="Times New Roman"/>
                <a:cs typeface="Times New Roman"/>
              </a:rPr>
              <a:t>ответа:</a:t>
            </a:r>
            <a:r>
              <a:rPr b="1" i="1" spc="380" dirty="0">
                <a:latin typeface="Times New Roman"/>
                <a:cs typeface="Times New Roman"/>
              </a:rPr>
              <a:t> </a:t>
            </a:r>
            <a:r>
              <a:rPr dirty="0"/>
              <a:t>с</a:t>
            </a:r>
            <a:r>
              <a:rPr spc="-10" dirty="0"/>
              <a:t> </a:t>
            </a:r>
            <a:r>
              <a:rPr spc="-5" dirty="0"/>
              <a:t>развернутым</a:t>
            </a:r>
            <a:r>
              <a:rPr spc="10" dirty="0"/>
              <a:t> </a:t>
            </a:r>
            <a:r>
              <a:rPr spc="-10" dirty="0"/>
              <a:t>ответом.</a:t>
            </a:r>
          </a:p>
          <a:p>
            <a:pPr marL="241300" indent="-228600">
              <a:lnSpc>
                <a:spcPct val="100000"/>
              </a:lnSpc>
              <a:spcBef>
                <a:spcPts val="1345"/>
              </a:spcBef>
              <a:buFont typeface="Times New Roman"/>
              <a:buAutoNum type="arabicPeriod" startAt="5"/>
              <a:tabLst>
                <a:tab pos="241300" algn="l"/>
              </a:tabLst>
            </a:pPr>
            <a:r>
              <a:rPr b="1" spc="-10" dirty="0">
                <a:latin typeface="Times New Roman"/>
                <a:cs typeface="Times New Roman"/>
              </a:rPr>
              <a:t>Критерии</a:t>
            </a:r>
            <a:r>
              <a:rPr b="1" spc="4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оценивания</a:t>
            </a:r>
            <a:r>
              <a:rPr b="1" spc="60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(0,1</a:t>
            </a:r>
            <a:r>
              <a:rPr i="1" spc="-10" dirty="0">
                <a:latin typeface="Times New Roman"/>
                <a:cs typeface="Times New Roman"/>
              </a:rPr>
              <a:t> </a:t>
            </a:r>
            <a:r>
              <a:rPr i="1" spc="5" dirty="0">
                <a:latin typeface="Times New Roman"/>
                <a:cs typeface="Times New Roman"/>
              </a:rPr>
              <a:t>или</a:t>
            </a:r>
            <a:r>
              <a:rPr i="1" spc="-1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2</a:t>
            </a:r>
            <a:r>
              <a:rPr i="1" spc="-15" dirty="0">
                <a:latin typeface="Times New Roman"/>
                <a:cs typeface="Times New Roman"/>
              </a:rPr>
              <a:t> </a:t>
            </a:r>
            <a:r>
              <a:rPr i="1" spc="5" dirty="0">
                <a:latin typeface="Times New Roman"/>
                <a:cs typeface="Times New Roman"/>
              </a:rPr>
              <a:t>балла)</a:t>
            </a:r>
            <a:r>
              <a:rPr spc="5" dirty="0"/>
              <a:t>: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7079" y="228600"/>
            <a:ext cx="2115312" cy="207263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454141" y="3950715"/>
          <a:ext cx="6715759" cy="23882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4510"/>
                <a:gridCol w="4921249"/>
              </a:tblGrid>
              <a:tr h="675258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баллов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Нет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верного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ответа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балл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Оба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неправы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1347266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балла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Дедушка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неправ:</a:t>
                      </a:r>
                      <a:r>
                        <a:rPr sz="18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угол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наклона</a:t>
                      </a:r>
                      <a:r>
                        <a:rPr sz="18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крыши</a:t>
                      </a:r>
                      <a:r>
                        <a:rPr sz="18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9°.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  <a:tabLst>
                          <a:tab pos="3559175" algn="l"/>
                        </a:tabLst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Папа</a:t>
                      </a:r>
                      <a:r>
                        <a:rPr sz="20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неправ.Снеговой</a:t>
                      </a:r>
                      <a:r>
                        <a:rPr sz="20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район	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Кострома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4.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Снеговая</a:t>
                      </a:r>
                      <a:r>
                        <a:rPr sz="18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нагрузка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240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кгс/м</a:t>
                      </a:r>
                      <a:r>
                        <a:rPr sz="1800" b="1" spc="-7" baseline="25462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 baseline="25462">
                        <a:latin typeface="Times New Roman"/>
                        <a:cs typeface="Times New Roman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28 школа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3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30" y="329565"/>
            <a:ext cx="11345469" cy="1107996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П</a:t>
            </a:r>
            <a:r>
              <a:rPr lang="ru-RU" sz="2400" dirty="0" smtClean="0">
                <a:solidFill>
                  <a:srgbClr val="FF0000"/>
                </a:solidFill>
              </a:rPr>
              <a:t>роблемы</a:t>
            </a:r>
            <a:r>
              <a:rPr lang="ru-RU" sz="2400" dirty="0">
                <a:solidFill>
                  <a:srgbClr val="FF0000"/>
                </a:solidFill>
              </a:rPr>
              <a:t>, которые возникают при формировании функциональной грамотности на уроках математики.</a:t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10842625" cy="240065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учащиеся  испытывают затруднения, связанные с избирательным  чтением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оценить </a:t>
            </a:r>
            <a:r>
              <a:rPr lang="ru-RU" sz="2000" dirty="0"/>
              <a:t>математические связи между событиями. 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не понимание по смыслу задачи, в какой именно проводиться округление к большему значению, а в какой к </a:t>
            </a:r>
            <a:r>
              <a:rPr lang="ru-RU" sz="2000" dirty="0" smtClean="0"/>
              <a:t>меньшему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15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30" y="329565"/>
            <a:ext cx="11269269" cy="1661993"/>
          </a:xfrm>
        </p:spPr>
        <p:txBody>
          <a:bodyPr/>
          <a:lstStyle/>
          <a:p>
            <a:pPr lvl="0"/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 err="1">
                <a:solidFill>
                  <a:srgbClr val="FF0000"/>
                </a:solidFill>
              </a:rPr>
              <a:t>Межпредметные</a:t>
            </a:r>
            <a:r>
              <a:rPr lang="ru-RU" dirty="0">
                <a:solidFill>
                  <a:srgbClr val="FF0000"/>
                </a:solidFill>
              </a:rPr>
              <a:t> задачи: </a:t>
            </a:r>
            <a:r>
              <a:rPr lang="ru-RU" dirty="0"/>
              <a:t>в условии описана ситуация на языке одной из предметных областей с явным или неявным использованием языка математического. Для решения нужно применять знания, не только математические, но и знания соответствующей предметной  области; также поиск недостающих данных, причем решение и ответ могут зависеть от исходных данных, выбранных (найденных) самими учащимися. 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1905000"/>
            <a:ext cx="10842625" cy="3323987"/>
          </a:xfrm>
        </p:spPr>
        <p:txBody>
          <a:bodyPr/>
          <a:lstStyle/>
          <a:p>
            <a:r>
              <a:rPr lang="ru-RU" b="1" dirty="0"/>
              <a:t>Текст задачи: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/>
              <a:t>) Кошки очень прыгучи и грациозны. Прыгнув, они приземляются на все четыре лапы .Как известно, умеют прыгать не только львы, но и все представители семейства кошачьих. Но длина и высота прыжка у львов просто потрясает. Лев может перепрыгнуть препятствие высотой 2,7м. Сможет ли он перепрыгнуть ров шириной 11,5м, если длина его прыжка относится к высоте, как 40: 9?</a:t>
            </a:r>
          </a:p>
          <a:p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 М.Ю. Лермонтов в своей поэме «Мцыри» пишет: «И Терек, прыгая, как львица с косматой гривой на хребте…»  Можно ли рассматривать эту информацию, как достоверную с точки зрения зоологии?</a:t>
            </a:r>
          </a:p>
          <a:p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)  Персонажем каких фильмов и мультфильмов является лев?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2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30" y="329565"/>
            <a:ext cx="11269269" cy="3323987"/>
          </a:xfrm>
        </p:spPr>
        <p:txBody>
          <a:bodyPr/>
          <a:lstStyle/>
          <a:p>
            <a:r>
              <a:rPr lang="ru-RU" dirty="0"/>
              <a:t>Основные действия учеников на каждом из этапов решения задачи: 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10842625" cy="5262979"/>
          </a:xfrm>
        </p:spPr>
        <p:txBody>
          <a:bodyPr/>
          <a:lstStyle/>
          <a:p>
            <a:r>
              <a:rPr lang="ru-RU" dirty="0" smtClean="0"/>
              <a:t>1 </a:t>
            </a:r>
            <a:r>
              <a:rPr lang="ru-RU" dirty="0"/>
              <a:t>этап. Осмысление условия</a:t>
            </a:r>
          </a:p>
          <a:p>
            <a:r>
              <a:rPr lang="ru-RU" dirty="0"/>
              <a:t>1) Осуществить отбор полезной информации</a:t>
            </a:r>
          </a:p>
          <a:p>
            <a:r>
              <a:rPr lang="ru-RU" dirty="0"/>
              <a:t>2) Выделить ключевые элементы задачи (высота прыжка  2,7м, длина  прыжка относится к высоте, как 40:9,ширина рва 11,5м)</a:t>
            </a:r>
          </a:p>
          <a:p>
            <a:r>
              <a:rPr lang="ru-RU" dirty="0"/>
              <a:t>3) Соотнести известные элементы задачи с неизвестными</a:t>
            </a:r>
          </a:p>
          <a:p>
            <a:r>
              <a:rPr lang="ru-RU" dirty="0"/>
              <a:t>4) Зафиксировать условие в виде краткой записи</a:t>
            </a:r>
          </a:p>
          <a:p>
            <a:r>
              <a:rPr lang="ru-RU" dirty="0"/>
              <a:t>5) Проанализировать второй и третий вопросы задачи.</a:t>
            </a:r>
          </a:p>
          <a:p>
            <a:r>
              <a:rPr lang="ru-RU" dirty="0"/>
              <a:t>2 этап. Составление плана решения</a:t>
            </a:r>
          </a:p>
          <a:p>
            <a:pPr lvl="0"/>
            <a:r>
              <a:rPr lang="ru-RU" dirty="0"/>
              <a:t>Сопоставить данную задачу с известными классами задач на пропорции и выбрать возможный путь решения (алгебраический или арифметический)</a:t>
            </a:r>
          </a:p>
          <a:p>
            <a:pPr lvl="0"/>
            <a:r>
              <a:rPr lang="ru-RU" dirty="0"/>
              <a:t>Разбить данную задачу на подзадачи и сформулировать их</a:t>
            </a:r>
          </a:p>
          <a:p>
            <a:pPr lvl="0"/>
            <a:r>
              <a:rPr lang="ru-RU" dirty="0"/>
              <a:t>Лев может перепрыгнуть препятствие высотой 2,7м. Сможет ли он перепрыгнуть ров шириной 11,5м, если длина его прыжка относится к высоте, как 40: 9?</a:t>
            </a:r>
          </a:p>
          <a:p>
            <a:r>
              <a:rPr lang="ru-RU" dirty="0"/>
              <a:t>      2) М.Ю. Лермонтов в своей поэме «Мцыри» пишет: «И Терек, прыгая, как львица с косматой гривой на хребте…»</a:t>
            </a:r>
          </a:p>
          <a:p>
            <a:r>
              <a:rPr lang="ru-RU" dirty="0"/>
              <a:t>  Можно ли рассматривать эту информацию, как достоверную с точки зрения зоологии?</a:t>
            </a:r>
          </a:p>
          <a:p>
            <a:r>
              <a:rPr lang="ru-RU" dirty="0"/>
              <a:t>      3) Персонажем каких фильмов и мультфильмов является лев?</a:t>
            </a:r>
          </a:p>
          <a:p>
            <a:r>
              <a:rPr lang="ru-RU" dirty="0"/>
              <a:t>3 этап. Осуществление плана решения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29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28 школа\Boublik-les-idiomes-russ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27290"/>
            <a:ext cx="2677160" cy="167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28 школа\png-transparent-cheesecake-torte-red-velvet-cake-chocolate-cake-pound-cake-red-velvet-cake-cream-food-bak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0480"/>
            <a:ext cx="30099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28 школа\cce41b2527a05b0bfdc20d6ebdji--materialy-dlya-tvorchestva-spil-dereva-2-4-sm-berezovye-pen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60" y="5130800"/>
            <a:ext cx="2042160" cy="165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11574069" cy="1538883"/>
          </a:xfrm>
        </p:spPr>
        <p:txBody>
          <a:bodyPr/>
          <a:lstStyle/>
          <a:p>
            <a:pPr lvl="0"/>
            <a:r>
              <a:rPr lang="ru-RU" sz="2800" dirty="0">
                <a:solidFill>
                  <a:srgbClr val="FF0000"/>
                </a:solidFill>
              </a:rPr>
              <a:t>Практико-ориентированные задачи</a:t>
            </a:r>
            <a:r>
              <a:rPr lang="ru-RU" b="0" dirty="0"/>
              <a:t>: в условии описана такая ситуация, с которой учащиеся встречается в повседневной своей жизненной практике. Для решения задачи нужно мобилизовать не только математические знания, но и применить знания, приобретенные из повседневного опыта. Данные в задаче должны быть взяты из реальной действительности.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10842625" cy="3877985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b="1" dirty="0"/>
              <a:t>Задачи с использованием простейших геометрических понятий и соотношений</a:t>
            </a:r>
            <a:r>
              <a:rPr lang="ru-RU" b="1" dirty="0" smtClean="0"/>
              <a:t>.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Задача 1 Зайцы пилят бревно. Они сделали 10 распилов. Сколько получилось чурбачков? Ответ: 11 чурбачков. </a:t>
            </a:r>
          </a:p>
          <a:p>
            <a:r>
              <a:rPr lang="ru-RU" dirty="0">
                <a:solidFill>
                  <a:srgbClr val="002060"/>
                </a:solidFill>
              </a:rPr>
              <a:t> </a:t>
            </a:r>
          </a:p>
          <a:p>
            <a:r>
              <a:rPr lang="ru-RU" dirty="0">
                <a:solidFill>
                  <a:srgbClr val="002060"/>
                </a:solidFill>
              </a:rPr>
              <a:t>Задача 2 Бублик режут на сектора. Сделали 10 разрезов. Сколько получилось кусков? Ответ: 10 кусков. </a:t>
            </a:r>
          </a:p>
          <a:p>
            <a:r>
              <a:rPr lang="ru-RU" dirty="0">
                <a:solidFill>
                  <a:srgbClr val="002060"/>
                </a:solidFill>
              </a:rPr>
              <a:t> </a:t>
            </a:r>
          </a:p>
          <a:p>
            <a:r>
              <a:rPr lang="ru-RU" dirty="0">
                <a:solidFill>
                  <a:srgbClr val="002060"/>
                </a:solidFill>
              </a:rPr>
              <a:t>Задача 3 На большом круглом торте сделали 10 разрезов так, что каждый разрез идёт от края до края и проходит через центр торта. Сколько получилось кусков? Ответ: 20 кусков</a:t>
            </a:r>
          </a:p>
          <a:p>
            <a:r>
              <a:rPr lang="ru-RU" dirty="0">
                <a:solidFill>
                  <a:srgbClr val="002060"/>
                </a:solidFill>
              </a:rPr>
              <a:t> </a:t>
            </a:r>
          </a:p>
          <a:p>
            <a:r>
              <a:rPr lang="ru-RU" dirty="0">
                <a:solidFill>
                  <a:srgbClr val="002060"/>
                </a:solidFill>
              </a:rPr>
              <a:t> Задача 4 Зайцы снова пилят бревно, но теперь уже оба конца бревна закреплены. Десять средних чурбачков упали, а два крайних так и остались закреплёнными. Сколько распилов сделали зайцы? Ответ: 11 распилов </a:t>
            </a:r>
            <a:r>
              <a:rPr lang="ru-RU" dirty="0"/>
              <a:t>сделали.</a:t>
            </a:r>
          </a:p>
          <a:p>
            <a:pPr lvl="0"/>
            <a:endParaRPr lang="ru-RU" dirty="0"/>
          </a:p>
        </p:txBody>
      </p:sp>
      <p:pic>
        <p:nvPicPr>
          <p:cNvPr id="1027" name="Picture 3" descr="C:\Users\admin\Desktop\28 школа\b1-zaicy-2-400x217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090478"/>
            <a:ext cx="2667000" cy="144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9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372" y="1509141"/>
            <a:ext cx="10637520" cy="494622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Microsoft Sans Serif"/>
                <a:cs typeface="Microsoft Sans Serif"/>
              </a:rPr>
              <a:t>ЦЕНТР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ОЦЕНКИ</a:t>
            </a:r>
            <a:r>
              <a:rPr sz="2000" spc="70" dirty="0">
                <a:latin typeface="Microsoft Sans Serif"/>
                <a:cs typeface="Microsoft Sans Serif"/>
              </a:rPr>
              <a:t> </a:t>
            </a:r>
            <a:r>
              <a:rPr sz="2000" spc="-75" dirty="0">
                <a:latin typeface="Microsoft Sans Serif"/>
                <a:cs typeface="Microsoft Sans Serif"/>
              </a:rPr>
              <a:t>КАЧЕСТВА</a:t>
            </a:r>
            <a:r>
              <a:rPr sz="2000" spc="100" dirty="0">
                <a:latin typeface="Microsoft Sans Serif"/>
                <a:cs typeface="Microsoft Sans Serif"/>
              </a:rPr>
              <a:t> </a:t>
            </a:r>
            <a:r>
              <a:rPr sz="2000" spc="-45" dirty="0" smtClean="0">
                <a:latin typeface="Microsoft Sans Serif"/>
                <a:cs typeface="Microsoft Sans Serif"/>
              </a:rPr>
              <a:t>ОБРАЗОВАНИЯ</a:t>
            </a:r>
            <a:r>
              <a:rPr lang="ru-RU" sz="2000" spc="-45" dirty="0" smtClean="0">
                <a:latin typeface="Microsoft Sans Serif"/>
                <a:cs typeface="Microsoft Sans Serif"/>
              </a:rPr>
              <a:t>          </a:t>
            </a:r>
            <a:r>
              <a:rPr lang="en-US" sz="3600" spc="-45" dirty="0" smtClean="0">
                <a:solidFill>
                  <a:srgbClr val="7030A0"/>
                </a:solidFill>
                <a:latin typeface="Microsoft Sans Serif"/>
                <a:cs typeface="Microsoft Sans Serif"/>
              </a:rPr>
              <a:t>https://instrao.ru/</a:t>
            </a:r>
            <a:endParaRPr sz="3600" dirty="0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 dirty="0">
              <a:latin typeface="Microsoft Sans Serif"/>
              <a:cs typeface="Microsoft Sans Serif"/>
            </a:endParaRPr>
          </a:p>
          <a:p>
            <a:pPr marL="268605" marR="450215" indent="-256540">
              <a:lnSpc>
                <a:spcPct val="100000"/>
              </a:lnSpc>
              <a:tabLst>
                <a:tab pos="1722755" algn="l"/>
                <a:tab pos="5882005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На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сайте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института</a:t>
            </a:r>
            <a:r>
              <a:rPr sz="2000" spc="11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размещены</a:t>
            </a:r>
            <a:r>
              <a:rPr sz="2000" spc="100" dirty="0">
                <a:latin typeface="Microsoft Sans Serif"/>
                <a:cs typeface="Microsoft Sans Serif"/>
              </a:rPr>
              <a:t> </a:t>
            </a:r>
            <a:r>
              <a:rPr sz="2000" b="1" spc="-10" dirty="0">
                <a:latin typeface="Arial"/>
                <a:cs typeface="Arial"/>
              </a:rPr>
              <a:t>апробационные</a:t>
            </a:r>
            <a:r>
              <a:rPr sz="2000" b="1" spc="9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работы</a:t>
            </a:r>
            <a:r>
              <a:rPr sz="2000" b="1" spc="25" dirty="0">
                <a:latin typeface="Arial"/>
                <a:cs typeface="Arial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(</a:t>
            </a:r>
            <a:r>
              <a:rPr sz="2000" i="1" spc="-10" dirty="0">
                <a:latin typeface="Arial"/>
                <a:cs typeface="Arial"/>
              </a:rPr>
              <a:t>демонстрационные </a:t>
            </a:r>
            <a:r>
              <a:rPr sz="2000" i="1" spc="-5" dirty="0">
                <a:latin typeface="Arial"/>
                <a:cs typeface="Arial"/>
              </a:rPr>
              <a:t> </a:t>
            </a:r>
            <a:r>
              <a:rPr sz="2000" i="1" spc="-15" dirty="0">
                <a:latin typeface="Arial"/>
                <a:cs typeface="Arial"/>
              </a:rPr>
              <a:t>варианты)	</a:t>
            </a:r>
            <a:r>
              <a:rPr sz="2000" spc="-20" dirty="0">
                <a:latin typeface="Microsoft Sans Serif"/>
                <a:cs typeface="Microsoft Sans Serif"/>
              </a:rPr>
              <a:t>по</a:t>
            </a:r>
            <a:r>
              <a:rPr sz="2000" spc="4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функциональной</a:t>
            </a:r>
            <a:r>
              <a:rPr sz="2000" spc="13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грамотности	</a:t>
            </a:r>
            <a:r>
              <a:rPr sz="2000" spc="-5" dirty="0">
                <a:latin typeface="Microsoft Sans Serif"/>
                <a:cs typeface="Microsoft Sans Serif"/>
              </a:rPr>
              <a:t>(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математической)-</a:t>
            </a:r>
            <a:r>
              <a:rPr sz="2000" spc="8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диагностические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работы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для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учащихся</a:t>
            </a:r>
            <a:r>
              <a:rPr sz="2000" spc="1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5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и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7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классов.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6173470" algn="l"/>
              </a:tabLst>
            </a:pPr>
            <a:r>
              <a:rPr sz="2000" b="1" spc="-10" dirty="0">
                <a:latin typeface="Arial"/>
                <a:cs typeface="Arial"/>
              </a:rPr>
              <a:t>Характеристики</a:t>
            </a:r>
            <a:r>
              <a:rPr sz="2000" b="1" spc="75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заданий</a:t>
            </a:r>
            <a:r>
              <a:rPr sz="2000" b="1" spc="5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и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система</a:t>
            </a:r>
            <a:r>
              <a:rPr sz="2000" b="1" spc="50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оценивания	</a:t>
            </a:r>
            <a:r>
              <a:rPr sz="2000" spc="-25" dirty="0">
                <a:latin typeface="Microsoft Sans Serif"/>
                <a:cs typeface="Microsoft Sans Serif"/>
              </a:rPr>
              <a:t>мониторинга</a:t>
            </a:r>
            <a:r>
              <a:rPr sz="2000" spc="6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формирования</a:t>
            </a:r>
            <a:r>
              <a:rPr sz="2000" spc="7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и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оценки</a:t>
            </a:r>
            <a:endParaRPr sz="2000" dirty="0">
              <a:latin typeface="Microsoft Sans Serif"/>
              <a:cs typeface="Microsoft Sans Serif"/>
            </a:endParaRPr>
          </a:p>
          <a:p>
            <a:pPr marL="268605">
              <a:lnSpc>
                <a:spcPct val="100000"/>
              </a:lnSpc>
            </a:pPr>
            <a:r>
              <a:rPr sz="2000" spc="-25" dirty="0">
                <a:latin typeface="Microsoft Sans Serif"/>
                <a:cs typeface="Microsoft Sans Serif"/>
              </a:rPr>
              <a:t>функциональной</a:t>
            </a:r>
            <a:r>
              <a:rPr sz="2000" spc="114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грамотности</a:t>
            </a:r>
            <a:r>
              <a:rPr sz="2000" spc="4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(</a:t>
            </a:r>
            <a:r>
              <a:rPr sz="2000" i="1" spc="-10" dirty="0">
                <a:latin typeface="Arial"/>
                <a:cs typeface="Arial"/>
              </a:rPr>
              <a:t>Математическая</a:t>
            </a:r>
            <a:r>
              <a:rPr sz="2000" i="1" spc="7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грамотность)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000" spc="-60" dirty="0">
                <a:latin typeface="Microsoft Sans Serif"/>
                <a:cs typeface="Microsoft Sans Serif"/>
              </a:rPr>
              <a:t>Даны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b="1" spc="-10" dirty="0">
                <a:latin typeface="Arial"/>
                <a:cs typeface="Arial"/>
              </a:rPr>
              <a:t>основные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подходы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к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оценке</a:t>
            </a:r>
            <a:r>
              <a:rPr sz="2000" b="1" spc="3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математичекой</a:t>
            </a:r>
            <a:r>
              <a:rPr sz="2000" b="1" spc="7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грамотности</a:t>
            </a:r>
            <a:r>
              <a:rPr sz="2000" b="1" spc="75" dirty="0">
                <a:latin typeface="Arial"/>
                <a:cs typeface="Arial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учащихся</a:t>
            </a:r>
            <a:r>
              <a:rPr sz="2000" spc="114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основной</a:t>
            </a:r>
            <a:endParaRPr sz="2000" dirty="0">
              <a:latin typeface="Microsoft Sans Serif"/>
              <a:cs typeface="Microsoft Sans Serif"/>
            </a:endParaRPr>
          </a:p>
          <a:p>
            <a:pPr marL="268605">
              <a:lnSpc>
                <a:spcPct val="100000"/>
              </a:lnSpc>
            </a:pPr>
            <a:r>
              <a:rPr sz="2000" spc="-30" dirty="0">
                <a:latin typeface="Microsoft Sans Serif"/>
                <a:cs typeface="Microsoft Sans Serif"/>
              </a:rPr>
              <a:t>школы.</a:t>
            </a:r>
            <a:endParaRPr sz="2000" dirty="0">
              <a:latin typeface="Microsoft Sans Serif"/>
              <a:cs typeface="Microsoft Sans Serif"/>
            </a:endParaRPr>
          </a:p>
          <a:p>
            <a:pPr marL="268605" marR="169545" indent="-256540" algn="just">
              <a:lnSpc>
                <a:spcPct val="100000"/>
              </a:lnSpc>
              <a:spcBef>
                <a:spcPts val="390"/>
              </a:spcBef>
            </a:pPr>
            <a:r>
              <a:rPr sz="2000" spc="-40" dirty="0">
                <a:latin typeface="Microsoft Sans Serif"/>
                <a:cs typeface="Microsoft Sans Serif"/>
              </a:rPr>
              <a:t>Размещены </a:t>
            </a:r>
            <a:r>
              <a:rPr sz="2000" b="1" spc="-15" dirty="0">
                <a:latin typeface="Arial"/>
                <a:cs typeface="Arial"/>
              </a:rPr>
              <a:t>рекомендаци</a:t>
            </a:r>
            <a:r>
              <a:rPr sz="2000" spc="-15" dirty="0">
                <a:latin typeface="Microsoft Sans Serif"/>
                <a:cs typeface="Microsoft Sans Serif"/>
              </a:rPr>
              <a:t>и </a:t>
            </a:r>
            <a:r>
              <a:rPr sz="2000" spc="-20" dirty="0">
                <a:latin typeface="Microsoft Sans Serif"/>
                <a:cs typeface="Microsoft Sans Serif"/>
              </a:rPr>
              <a:t>по </a:t>
            </a:r>
            <a:r>
              <a:rPr sz="2000" spc="-30" dirty="0">
                <a:latin typeface="Microsoft Sans Serif"/>
                <a:cs typeface="Microsoft Sans Serif"/>
              </a:rPr>
              <a:t>организации </a:t>
            </a:r>
            <a:r>
              <a:rPr sz="2000" spc="-10" dirty="0">
                <a:latin typeface="Microsoft Sans Serif"/>
                <a:cs typeface="Microsoft Sans Serif"/>
              </a:rPr>
              <a:t>и </a:t>
            </a:r>
            <a:r>
              <a:rPr sz="2000" spc="-20" dirty="0">
                <a:latin typeface="Microsoft Sans Serif"/>
                <a:cs typeface="Microsoft Sans Serif"/>
              </a:rPr>
              <a:t>проведению апробации </a:t>
            </a:r>
            <a:r>
              <a:rPr sz="2000" spc="-25" dirty="0">
                <a:latin typeface="Microsoft Sans Serif"/>
                <a:cs typeface="Microsoft Sans Serif"/>
              </a:rPr>
              <a:t>инструментария </a:t>
            </a:r>
            <a:r>
              <a:rPr sz="2000" spc="-10" dirty="0">
                <a:latin typeface="Microsoft Sans Serif"/>
                <a:cs typeface="Microsoft Sans Serif"/>
              </a:rPr>
              <a:t>и 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технологии </a:t>
            </a:r>
            <a:r>
              <a:rPr sz="2000" spc="-30" dirty="0">
                <a:latin typeface="Microsoft Sans Serif"/>
                <a:cs typeface="Microsoft Sans Serif"/>
              </a:rPr>
              <a:t>мониторинга </a:t>
            </a:r>
            <a:r>
              <a:rPr sz="2000" spc="-20" dirty="0">
                <a:latin typeface="Microsoft Sans Serif"/>
                <a:cs typeface="Microsoft Sans Serif"/>
              </a:rPr>
              <a:t>формирования </a:t>
            </a:r>
            <a:r>
              <a:rPr sz="2000" spc="-30" dirty="0">
                <a:latin typeface="Microsoft Sans Serif"/>
                <a:cs typeface="Microsoft Sans Serif"/>
              </a:rPr>
              <a:t>функциональной </a:t>
            </a:r>
            <a:r>
              <a:rPr sz="2000" spc="-20" dirty="0">
                <a:latin typeface="Microsoft Sans Serif"/>
                <a:cs typeface="Microsoft Sans Serif"/>
              </a:rPr>
              <a:t>грамотности </a:t>
            </a:r>
            <a:r>
              <a:rPr sz="2000" spc="-25" dirty="0">
                <a:latin typeface="Microsoft Sans Serif"/>
                <a:cs typeface="Microsoft Sans Serif"/>
              </a:rPr>
              <a:t>учащихся </a:t>
            </a:r>
            <a:r>
              <a:rPr sz="2000" spc="-5" dirty="0">
                <a:latin typeface="Microsoft Sans Serif"/>
                <a:cs typeface="Microsoft Sans Serif"/>
              </a:rPr>
              <a:t>5 и 7 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20" dirty="0" err="1" smtClean="0">
                <a:latin typeface="Microsoft Sans Serif"/>
                <a:cs typeface="Microsoft Sans Serif"/>
              </a:rPr>
              <a:t>классов</a:t>
            </a:r>
            <a:endParaRPr lang="ru-RU" sz="2000" spc="-20" dirty="0" smtClean="0">
              <a:latin typeface="Microsoft Sans Serif"/>
              <a:cs typeface="Microsoft Sans Serif"/>
            </a:endParaRPr>
          </a:p>
          <a:p>
            <a:pPr marL="268605" marR="169545" indent="-256540" algn="just">
              <a:lnSpc>
                <a:spcPct val="100000"/>
              </a:lnSpc>
              <a:spcBef>
                <a:spcPts val="390"/>
              </a:spcBef>
            </a:pPr>
            <a:endParaRPr lang="ru-RU" sz="2000" spc="-20" dirty="0">
              <a:latin typeface="Microsoft Sans Serif"/>
              <a:cs typeface="Microsoft Sans Serif"/>
            </a:endParaRPr>
          </a:p>
          <a:p>
            <a:pPr marL="268605" marR="169545" indent="-256540" algn="just">
              <a:lnSpc>
                <a:spcPct val="100000"/>
              </a:lnSpc>
              <a:spcBef>
                <a:spcPts val="390"/>
              </a:spcBef>
            </a:pPr>
            <a:endParaRPr sz="2000" dirty="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399197"/>
            <a:ext cx="8916165" cy="775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922" y="284226"/>
            <a:ext cx="3714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Задание</a:t>
            </a:r>
            <a:r>
              <a:rPr spc="-40" dirty="0"/>
              <a:t> </a:t>
            </a:r>
            <a:r>
              <a:rPr dirty="0"/>
              <a:t>1.</a:t>
            </a:r>
            <a:r>
              <a:rPr spc="-45" dirty="0"/>
              <a:t> </a:t>
            </a:r>
            <a:r>
              <a:rPr spc="5" dirty="0"/>
              <a:t>«Кассовый</a:t>
            </a:r>
            <a:r>
              <a:rPr spc="-45" dirty="0"/>
              <a:t> </a:t>
            </a:r>
            <a:r>
              <a:rPr spc="-10" dirty="0"/>
              <a:t>аппарат».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3189" y="653542"/>
            <a:ext cx="662178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Times New Roman"/>
                <a:cs typeface="Times New Roman"/>
              </a:rPr>
              <a:t>Кассовый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автомат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используют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для </a:t>
            </a:r>
            <a:r>
              <a:rPr sz="1400" spc="-10" dirty="0">
                <a:latin typeface="Times New Roman"/>
                <a:cs typeface="Times New Roman"/>
              </a:rPr>
              <a:t>пополнения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счёта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карте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«Проезд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транспорте».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Информация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экране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автомата: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189" y="2574798"/>
            <a:ext cx="4714875" cy="1091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Times New Roman"/>
                <a:cs typeface="Times New Roman"/>
              </a:rPr>
              <a:t>У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Гриши</a:t>
            </a:r>
            <a:r>
              <a:rPr sz="1400" dirty="0">
                <a:latin typeface="Times New Roman"/>
                <a:cs typeface="Times New Roman"/>
              </a:rPr>
              <a:t> есть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70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рублей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мелочью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(монеты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10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р. 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5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р.)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8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монет,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</a:t>
            </a:r>
            <a:r>
              <a:rPr sz="1400" spc="-10" dirty="0">
                <a:latin typeface="Times New Roman"/>
                <a:cs typeface="Times New Roman"/>
              </a:rPr>
              <a:t> также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400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рублей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шестью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5" dirty="0">
                <a:latin typeface="Times New Roman"/>
                <a:cs typeface="Times New Roman"/>
              </a:rPr>
              <a:t>купюрами.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Всего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Гриши</a:t>
            </a:r>
            <a:r>
              <a:rPr sz="1400" spc="-5" dirty="0">
                <a:latin typeface="Times New Roman"/>
                <a:cs typeface="Times New Roman"/>
              </a:rPr>
              <a:t> денег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470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рублей.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Times New Roman"/>
                <a:cs typeface="Times New Roman"/>
              </a:rPr>
              <a:t>Он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пересчитал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все</a:t>
            </a:r>
            <a:r>
              <a:rPr sz="1400" spc="-10" dirty="0">
                <a:latin typeface="Times New Roman"/>
                <a:cs typeface="Times New Roman"/>
              </a:rPr>
              <a:t> монеты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купюры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заполнил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таблицу.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141464" y="2276855"/>
            <a:ext cx="4953000" cy="3789045"/>
            <a:chOff x="7141464" y="2276855"/>
            <a:chExt cx="4953000" cy="3789045"/>
          </a:xfrm>
        </p:grpSpPr>
        <p:sp>
          <p:nvSpPr>
            <p:cNvPr id="6" name="object 6"/>
            <p:cNvSpPr/>
            <p:nvPr/>
          </p:nvSpPr>
          <p:spPr>
            <a:xfrm>
              <a:off x="7168896" y="2304287"/>
              <a:ext cx="4898390" cy="3733800"/>
            </a:xfrm>
            <a:custGeom>
              <a:avLst/>
              <a:gdLst/>
              <a:ahLst/>
              <a:cxnLst/>
              <a:rect l="l" t="t" r="r" b="b"/>
              <a:pathLst>
                <a:path w="4898390" h="3733800">
                  <a:moveTo>
                    <a:pt x="4898136" y="0"/>
                  </a:moveTo>
                  <a:lnTo>
                    <a:pt x="0" y="0"/>
                  </a:lnTo>
                  <a:lnTo>
                    <a:pt x="0" y="3733800"/>
                  </a:lnTo>
                  <a:lnTo>
                    <a:pt x="4898136" y="3733800"/>
                  </a:lnTo>
                  <a:lnTo>
                    <a:pt x="48981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41464" y="2276855"/>
              <a:ext cx="4953000" cy="3789045"/>
            </a:xfrm>
            <a:custGeom>
              <a:avLst/>
              <a:gdLst/>
              <a:ahLst/>
              <a:cxnLst/>
              <a:rect l="l" t="t" r="r" b="b"/>
              <a:pathLst>
                <a:path w="4953000" h="3789045">
                  <a:moveTo>
                    <a:pt x="4925567" y="0"/>
                  </a:moveTo>
                  <a:lnTo>
                    <a:pt x="27431" y="0"/>
                  </a:lnTo>
                  <a:lnTo>
                    <a:pt x="16769" y="2160"/>
                  </a:lnTo>
                  <a:lnTo>
                    <a:pt x="8048" y="8048"/>
                  </a:lnTo>
                  <a:lnTo>
                    <a:pt x="2160" y="16769"/>
                  </a:lnTo>
                  <a:lnTo>
                    <a:pt x="0" y="27432"/>
                  </a:lnTo>
                  <a:lnTo>
                    <a:pt x="0" y="3761232"/>
                  </a:lnTo>
                  <a:lnTo>
                    <a:pt x="2160" y="3771910"/>
                  </a:lnTo>
                  <a:lnTo>
                    <a:pt x="8048" y="3780629"/>
                  </a:lnTo>
                  <a:lnTo>
                    <a:pt x="16769" y="3786508"/>
                  </a:lnTo>
                  <a:lnTo>
                    <a:pt x="27431" y="3788664"/>
                  </a:lnTo>
                  <a:lnTo>
                    <a:pt x="4925567" y="3788664"/>
                  </a:lnTo>
                  <a:lnTo>
                    <a:pt x="4936230" y="3786508"/>
                  </a:lnTo>
                  <a:lnTo>
                    <a:pt x="4944951" y="3780629"/>
                  </a:lnTo>
                  <a:lnTo>
                    <a:pt x="4950839" y="3771910"/>
                  </a:lnTo>
                  <a:lnTo>
                    <a:pt x="4953000" y="3761232"/>
                  </a:lnTo>
                  <a:lnTo>
                    <a:pt x="4953000" y="3755745"/>
                  </a:lnTo>
                  <a:lnTo>
                    <a:pt x="32892" y="3755745"/>
                  </a:lnTo>
                  <a:lnTo>
                    <a:pt x="32892" y="32893"/>
                  </a:lnTo>
                  <a:lnTo>
                    <a:pt x="4953000" y="32893"/>
                  </a:lnTo>
                  <a:lnTo>
                    <a:pt x="4953000" y="27432"/>
                  </a:lnTo>
                  <a:lnTo>
                    <a:pt x="4950839" y="16769"/>
                  </a:lnTo>
                  <a:lnTo>
                    <a:pt x="4944951" y="8048"/>
                  </a:lnTo>
                  <a:lnTo>
                    <a:pt x="4936230" y="2160"/>
                  </a:lnTo>
                  <a:lnTo>
                    <a:pt x="4925567" y="0"/>
                  </a:lnTo>
                  <a:close/>
                </a:path>
                <a:path w="4953000" h="3789045">
                  <a:moveTo>
                    <a:pt x="4953000" y="32893"/>
                  </a:moveTo>
                  <a:lnTo>
                    <a:pt x="4920107" y="32893"/>
                  </a:lnTo>
                  <a:lnTo>
                    <a:pt x="4920107" y="3755745"/>
                  </a:lnTo>
                  <a:lnTo>
                    <a:pt x="4953000" y="3755745"/>
                  </a:lnTo>
                  <a:lnTo>
                    <a:pt x="4953000" y="32893"/>
                  </a:lnTo>
                  <a:close/>
                </a:path>
                <a:path w="4953000" h="3789045">
                  <a:moveTo>
                    <a:pt x="4909058" y="43942"/>
                  </a:moveTo>
                  <a:lnTo>
                    <a:pt x="43941" y="43942"/>
                  </a:lnTo>
                  <a:lnTo>
                    <a:pt x="43941" y="3744772"/>
                  </a:lnTo>
                  <a:lnTo>
                    <a:pt x="4909058" y="3744772"/>
                  </a:lnTo>
                  <a:lnTo>
                    <a:pt x="4909058" y="3733800"/>
                  </a:lnTo>
                  <a:lnTo>
                    <a:pt x="54863" y="3733800"/>
                  </a:lnTo>
                  <a:lnTo>
                    <a:pt x="54863" y="54864"/>
                  </a:lnTo>
                  <a:lnTo>
                    <a:pt x="4909058" y="54864"/>
                  </a:lnTo>
                  <a:lnTo>
                    <a:pt x="4909058" y="43942"/>
                  </a:lnTo>
                  <a:close/>
                </a:path>
                <a:path w="4953000" h="3789045">
                  <a:moveTo>
                    <a:pt x="4909058" y="54864"/>
                  </a:moveTo>
                  <a:lnTo>
                    <a:pt x="4898135" y="54864"/>
                  </a:lnTo>
                  <a:lnTo>
                    <a:pt x="4898135" y="3733800"/>
                  </a:lnTo>
                  <a:lnTo>
                    <a:pt x="4909058" y="3733800"/>
                  </a:lnTo>
                  <a:lnTo>
                    <a:pt x="4909058" y="548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233666" y="284226"/>
            <a:ext cx="4012565" cy="725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Вопрос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1680"/>
              </a:lnSpc>
              <a:spcBef>
                <a:spcPts val="50"/>
              </a:spcBef>
            </a:pPr>
            <a:r>
              <a:rPr sz="1400" spc="-10" dirty="0">
                <a:latin typeface="Times New Roman"/>
                <a:cs typeface="Times New Roman"/>
              </a:rPr>
              <a:t>Составьте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числовое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выражение,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которое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показывает,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что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Гриша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учел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таблице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всю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сумму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денег.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33666" y="1195831"/>
            <a:ext cx="65468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5" dirty="0">
                <a:latin typeface="Times New Roman"/>
                <a:cs typeface="Times New Roman"/>
              </a:rPr>
              <a:t>От</a:t>
            </a:r>
            <a:r>
              <a:rPr sz="1600" b="1" spc="-5" dirty="0">
                <a:latin typeface="Times New Roman"/>
                <a:cs typeface="Times New Roman"/>
              </a:rPr>
              <a:t>в</a:t>
            </a:r>
            <a:r>
              <a:rPr sz="1600" b="1" spc="5" dirty="0">
                <a:latin typeface="Times New Roman"/>
                <a:cs typeface="Times New Roman"/>
              </a:rPr>
              <a:t>е</a:t>
            </a:r>
            <a:r>
              <a:rPr sz="1600" b="1" dirty="0">
                <a:latin typeface="Times New Roman"/>
                <a:cs typeface="Times New Roman"/>
              </a:rPr>
              <a:t>т: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Система </a:t>
            </a:r>
            <a:r>
              <a:rPr spc="-5" dirty="0"/>
              <a:t>оценивания.</a:t>
            </a: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dirty="0"/>
              <a:t>1</a:t>
            </a:r>
            <a:r>
              <a:rPr spc="-40" dirty="0"/>
              <a:t> </a:t>
            </a:r>
            <a:r>
              <a:rPr dirty="0"/>
              <a:t>балл:</a:t>
            </a:r>
          </a:p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sz="1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Записано</a:t>
            </a:r>
            <a:r>
              <a:rPr sz="1400" b="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числовое</a:t>
            </a:r>
            <a:r>
              <a:rPr sz="1400" b="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выражение</a:t>
            </a:r>
            <a:r>
              <a:rPr sz="1400" b="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подсчёта</a:t>
            </a:r>
            <a:r>
              <a:rPr sz="1400" b="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суммы</a:t>
            </a:r>
            <a:r>
              <a:rPr sz="1400" b="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денег</a:t>
            </a:r>
            <a:r>
              <a:rPr sz="1400" b="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(сумма </a:t>
            </a:r>
            <a:r>
              <a:rPr sz="1400" b="0" spc="-3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четырёх</a:t>
            </a:r>
            <a:r>
              <a:rPr sz="1400" b="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произведений),</a:t>
            </a:r>
            <a:r>
              <a:rPr sz="1400" b="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например,</a:t>
            </a:r>
            <a:r>
              <a:rPr sz="1400" b="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10х6+5х2+50х4+100х2.</a:t>
            </a:r>
            <a:endParaRPr sz="1400">
              <a:latin typeface="Times New Roman"/>
              <a:cs typeface="Times New Roman"/>
            </a:endParaRPr>
          </a:p>
          <a:p>
            <a:pPr marL="12700" marR="62230">
              <a:lnSpc>
                <a:spcPct val="100000"/>
              </a:lnSpc>
            </a:pPr>
            <a:r>
              <a:rPr sz="1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Ответ</a:t>
            </a:r>
            <a:r>
              <a:rPr sz="1400" b="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считается</a:t>
            </a:r>
            <a:r>
              <a:rPr sz="1400" b="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верным,</a:t>
            </a:r>
            <a:r>
              <a:rPr sz="1400" b="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если </a:t>
            </a:r>
            <a:r>
              <a:rPr sz="1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слагаемые</a:t>
            </a:r>
            <a:r>
              <a:rPr sz="14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записаны</a:t>
            </a:r>
            <a:r>
              <a:rPr sz="14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sz="1400" b="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любом </a:t>
            </a:r>
            <a:r>
              <a:rPr sz="1400" b="0" spc="-3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порядке, </a:t>
            </a:r>
            <a:r>
              <a:rPr sz="1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а</a:t>
            </a:r>
            <a:r>
              <a:rPr sz="1400" b="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также</a:t>
            </a:r>
            <a:r>
              <a:rPr sz="1400" b="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сомножители</a:t>
            </a:r>
            <a:r>
              <a:rPr sz="1400" b="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каждом</a:t>
            </a:r>
            <a:r>
              <a:rPr sz="1400" b="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произведении </a:t>
            </a:r>
            <a:r>
              <a:rPr sz="1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записаны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sz="1400" b="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любом</a:t>
            </a:r>
            <a:r>
              <a:rPr sz="1400" b="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порядке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Пример</a:t>
            </a:r>
            <a:r>
              <a:rPr sz="1400" b="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верного</a:t>
            </a:r>
            <a:r>
              <a:rPr sz="1400" b="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ответа: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5х2+6х10+50х4+2х100</a:t>
            </a:r>
            <a:r>
              <a:rPr sz="1400" b="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или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10·6+</a:t>
            </a:r>
            <a:r>
              <a:rPr sz="14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5·2+</a:t>
            </a:r>
            <a:r>
              <a:rPr sz="14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50·4+100·2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/>
              <a:t>0</a:t>
            </a:r>
            <a:r>
              <a:rPr spc="-35" dirty="0"/>
              <a:t> </a:t>
            </a:r>
            <a:r>
              <a:rPr spc="-15" dirty="0"/>
              <a:t>баллов:</a:t>
            </a:r>
          </a:p>
          <a:p>
            <a:pPr marL="12700" marR="3226435">
              <a:lnSpc>
                <a:spcPct val="100000"/>
              </a:lnSpc>
              <a:spcBef>
                <a:spcPts val="20"/>
              </a:spcBef>
            </a:pPr>
            <a:r>
              <a:rPr sz="14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Другие</a:t>
            </a:r>
            <a:r>
              <a:rPr sz="1400" b="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ответы </a:t>
            </a:r>
            <a:r>
              <a:rPr sz="1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Ответ</a:t>
            </a:r>
            <a:r>
              <a:rPr sz="14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отсутствует.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124697" y="1562088"/>
            <a:ext cx="4585335" cy="410845"/>
            <a:chOff x="7124697" y="1562088"/>
            <a:chExt cx="4585335" cy="41084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24697" y="1562088"/>
              <a:ext cx="4584958" cy="41074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170419" y="1568196"/>
              <a:ext cx="4495800" cy="320040"/>
            </a:xfrm>
            <a:custGeom>
              <a:avLst/>
              <a:gdLst/>
              <a:ahLst/>
              <a:cxnLst/>
              <a:rect l="l" t="t" r="r" b="b"/>
              <a:pathLst>
                <a:path w="4495800" h="320039">
                  <a:moveTo>
                    <a:pt x="0" y="320039"/>
                  </a:moveTo>
                  <a:lnTo>
                    <a:pt x="4495800" y="320039"/>
                  </a:lnTo>
                  <a:lnTo>
                    <a:pt x="4495800" y="0"/>
                  </a:lnTo>
                  <a:lnTo>
                    <a:pt x="0" y="0"/>
                  </a:lnTo>
                  <a:lnTo>
                    <a:pt x="0" y="320039"/>
                  </a:lnTo>
                  <a:close/>
                </a:path>
              </a:pathLst>
            </a:custGeom>
            <a:ln w="9144">
              <a:solidFill>
                <a:srgbClr val="EB63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0" y="1036319"/>
            <a:ext cx="7038975" cy="5001895"/>
            <a:chOff x="0" y="1036319"/>
            <a:chExt cx="7038975" cy="500189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751" y="1257088"/>
              <a:ext cx="4332465" cy="115989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93080" y="1036319"/>
              <a:ext cx="1445600" cy="28948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276343"/>
              <a:ext cx="6857999" cy="1761744"/>
            </a:xfrm>
            <a:prstGeom prst="rect">
              <a:avLst/>
            </a:prstGeom>
          </p:spPr>
        </p:pic>
      </p:grpSp>
      <p:sp>
        <p:nvSpPr>
          <p:cNvPr id="18" name="object 2"/>
          <p:cNvSpPr txBox="1">
            <a:spLocks/>
          </p:cNvSpPr>
          <p:nvPr/>
        </p:nvSpPr>
        <p:spPr>
          <a:xfrm>
            <a:off x="3181006" y="0"/>
            <a:ext cx="371411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2000" kern="0" dirty="0" smtClean="0">
                <a:solidFill>
                  <a:srgbClr val="FF0000"/>
                </a:solidFill>
              </a:rPr>
              <a:t>Ситуационные задачи</a:t>
            </a:r>
            <a:endParaRPr lang="ru-RU" sz="2000" kern="0" spc="-1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724911"/>
            <a:ext cx="12128500" cy="4133215"/>
            <a:chOff x="0" y="2724911"/>
            <a:chExt cx="12128500" cy="4133215"/>
          </a:xfrm>
        </p:grpSpPr>
        <p:sp>
          <p:nvSpPr>
            <p:cNvPr id="3" name="object 3"/>
            <p:cNvSpPr/>
            <p:nvPr/>
          </p:nvSpPr>
          <p:spPr>
            <a:xfrm>
              <a:off x="246888" y="2752343"/>
              <a:ext cx="11854180" cy="3935095"/>
            </a:xfrm>
            <a:custGeom>
              <a:avLst/>
              <a:gdLst/>
              <a:ahLst/>
              <a:cxnLst/>
              <a:rect l="l" t="t" r="r" b="b"/>
              <a:pathLst>
                <a:path w="11854180" h="3935095">
                  <a:moveTo>
                    <a:pt x="11853672" y="0"/>
                  </a:moveTo>
                  <a:lnTo>
                    <a:pt x="0" y="0"/>
                  </a:lnTo>
                  <a:lnTo>
                    <a:pt x="0" y="3934967"/>
                  </a:lnTo>
                  <a:lnTo>
                    <a:pt x="11853672" y="3934967"/>
                  </a:lnTo>
                  <a:lnTo>
                    <a:pt x="118536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9456" y="2724911"/>
              <a:ext cx="11908790" cy="3990340"/>
            </a:xfrm>
            <a:custGeom>
              <a:avLst/>
              <a:gdLst/>
              <a:ahLst/>
              <a:cxnLst/>
              <a:rect l="l" t="t" r="r" b="b"/>
              <a:pathLst>
                <a:path w="11908790" h="3990340">
                  <a:moveTo>
                    <a:pt x="11881104" y="0"/>
                  </a:moveTo>
                  <a:lnTo>
                    <a:pt x="27432" y="0"/>
                  </a:lnTo>
                  <a:lnTo>
                    <a:pt x="16753" y="2160"/>
                  </a:lnTo>
                  <a:lnTo>
                    <a:pt x="8034" y="8048"/>
                  </a:lnTo>
                  <a:lnTo>
                    <a:pt x="2155" y="16769"/>
                  </a:lnTo>
                  <a:lnTo>
                    <a:pt x="0" y="27432"/>
                  </a:lnTo>
                  <a:lnTo>
                    <a:pt x="0" y="3962400"/>
                  </a:lnTo>
                  <a:lnTo>
                    <a:pt x="2155" y="3973078"/>
                  </a:lnTo>
                  <a:lnTo>
                    <a:pt x="8034" y="3981797"/>
                  </a:lnTo>
                  <a:lnTo>
                    <a:pt x="16753" y="3987676"/>
                  </a:lnTo>
                  <a:lnTo>
                    <a:pt x="27432" y="3989832"/>
                  </a:lnTo>
                  <a:lnTo>
                    <a:pt x="11881104" y="3989832"/>
                  </a:lnTo>
                  <a:lnTo>
                    <a:pt x="11891766" y="3987676"/>
                  </a:lnTo>
                  <a:lnTo>
                    <a:pt x="11900487" y="3981797"/>
                  </a:lnTo>
                  <a:lnTo>
                    <a:pt x="11906375" y="3973078"/>
                  </a:lnTo>
                  <a:lnTo>
                    <a:pt x="11908536" y="3962400"/>
                  </a:lnTo>
                  <a:lnTo>
                    <a:pt x="11908536" y="3956913"/>
                  </a:lnTo>
                  <a:lnTo>
                    <a:pt x="32918" y="3956913"/>
                  </a:lnTo>
                  <a:lnTo>
                    <a:pt x="32918" y="32892"/>
                  </a:lnTo>
                  <a:lnTo>
                    <a:pt x="11908536" y="32892"/>
                  </a:lnTo>
                  <a:lnTo>
                    <a:pt x="11908536" y="27432"/>
                  </a:lnTo>
                  <a:lnTo>
                    <a:pt x="11906375" y="16769"/>
                  </a:lnTo>
                  <a:lnTo>
                    <a:pt x="11900487" y="8048"/>
                  </a:lnTo>
                  <a:lnTo>
                    <a:pt x="11891766" y="2160"/>
                  </a:lnTo>
                  <a:lnTo>
                    <a:pt x="11881104" y="0"/>
                  </a:lnTo>
                  <a:close/>
                </a:path>
                <a:path w="11908790" h="3990340">
                  <a:moveTo>
                    <a:pt x="11908536" y="32892"/>
                  </a:moveTo>
                  <a:lnTo>
                    <a:pt x="11875643" y="32892"/>
                  </a:lnTo>
                  <a:lnTo>
                    <a:pt x="11875643" y="3956913"/>
                  </a:lnTo>
                  <a:lnTo>
                    <a:pt x="11908536" y="3956913"/>
                  </a:lnTo>
                  <a:lnTo>
                    <a:pt x="11908536" y="32892"/>
                  </a:lnTo>
                  <a:close/>
                </a:path>
                <a:path w="11908790" h="3990340">
                  <a:moveTo>
                    <a:pt x="11864594" y="43941"/>
                  </a:moveTo>
                  <a:lnTo>
                    <a:pt x="43891" y="43941"/>
                  </a:lnTo>
                  <a:lnTo>
                    <a:pt x="43891" y="3945940"/>
                  </a:lnTo>
                  <a:lnTo>
                    <a:pt x="11864594" y="3945940"/>
                  </a:lnTo>
                  <a:lnTo>
                    <a:pt x="11864594" y="3934968"/>
                  </a:lnTo>
                  <a:lnTo>
                    <a:pt x="54864" y="3934967"/>
                  </a:lnTo>
                  <a:lnTo>
                    <a:pt x="54864" y="54863"/>
                  </a:lnTo>
                  <a:lnTo>
                    <a:pt x="11864594" y="54863"/>
                  </a:lnTo>
                  <a:lnTo>
                    <a:pt x="11864594" y="43941"/>
                  </a:lnTo>
                  <a:close/>
                </a:path>
                <a:path w="11908790" h="3990340">
                  <a:moveTo>
                    <a:pt x="11864594" y="54863"/>
                  </a:moveTo>
                  <a:lnTo>
                    <a:pt x="11853672" y="54863"/>
                  </a:lnTo>
                  <a:lnTo>
                    <a:pt x="11853672" y="3934967"/>
                  </a:lnTo>
                  <a:lnTo>
                    <a:pt x="11864594" y="3934968"/>
                  </a:lnTo>
                  <a:lnTo>
                    <a:pt x="11864594" y="548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77748" y="2709748"/>
            <a:ext cx="5767070" cy="3686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Система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оценивания.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20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балла: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25"/>
              </a:spcBef>
            </a:pPr>
            <a:r>
              <a:rPr sz="1400" spc="-5" dirty="0">
                <a:latin typeface="Times New Roman"/>
                <a:cs typeface="Times New Roman"/>
              </a:rPr>
              <a:t>Дано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объяснение,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котором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показано,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сколько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денег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какими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купюрами) </a:t>
            </a:r>
            <a:r>
              <a:rPr sz="1400" spc="-10" dirty="0">
                <a:latin typeface="Times New Roman"/>
                <a:cs typeface="Times New Roman"/>
              </a:rPr>
              <a:t> можно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положить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первый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сколько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второй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день.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итоге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из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объяснения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должно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быть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видно,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что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все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купюры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внесены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 2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дня.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Обязательно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должно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быть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указано,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что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сумма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дня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равна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400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р.,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или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это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видно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из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объяснения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(см.</a:t>
            </a:r>
            <a:r>
              <a:rPr sz="1400" spc="-10" dirty="0">
                <a:latin typeface="Times New Roman"/>
                <a:cs typeface="Times New Roman"/>
              </a:rPr>
              <a:t> пример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2).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Times New Roman"/>
                <a:cs typeface="Times New Roman"/>
              </a:rPr>
              <a:t>Примеры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возможного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объяснения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(ответы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детей):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Пример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1.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«1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день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200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р. </a:t>
            </a:r>
            <a:r>
              <a:rPr sz="1400" spc="-15" dirty="0">
                <a:latin typeface="Times New Roman"/>
                <a:cs typeface="Times New Roman"/>
              </a:rPr>
              <a:t>купюрами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100р.,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день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200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р. </a:t>
            </a:r>
            <a:r>
              <a:rPr sz="1400" spc="-15" dirty="0">
                <a:latin typeface="Times New Roman"/>
                <a:cs typeface="Times New Roman"/>
              </a:rPr>
              <a:t>купюрами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50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всего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400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р.»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Пример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2.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день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250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р.,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купюры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100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р.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50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р.,</a:t>
            </a:r>
            <a:r>
              <a:rPr sz="1400" spc="-5" dirty="0">
                <a:latin typeface="Times New Roman"/>
                <a:cs typeface="Times New Roman"/>
              </a:rPr>
              <a:t> 2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день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остальные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150</a:t>
            </a:r>
            <a:r>
              <a:rPr sz="1400" dirty="0">
                <a:latin typeface="Times New Roman"/>
                <a:cs typeface="Times New Roman"/>
              </a:rPr>
              <a:t> р.,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купюры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50 р.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Times New Roman"/>
                <a:cs typeface="Times New Roman"/>
              </a:rPr>
              <a:t>Пример </a:t>
            </a:r>
            <a:r>
              <a:rPr sz="1400" spc="-5" dirty="0">
                <a:latin typeface="Times New Roman"/>
                <a:cs typeface="Times New Roman"/>
              </a:rPr>
              <a:t>3.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50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x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4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 200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100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x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200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200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200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400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два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дня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8922" y="758139"/>
            <a:ext cx="4329430" cy="1372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Вопрос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5"/>
              </a:spcBef>
            </a:pPr>
            <a:r>
              <a:rPr sz="1400" spc="-10" dirty="0">
                <a:latin typeface="Times New Roman"/>
                <a:cs typeface="Times New Roman"/>
              </a:rPr>
              <a:t>Докажите,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что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Гриша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может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два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дня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положить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счёт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все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купюры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сумму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400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рублей.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Объясните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свой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ответ.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15" dirty="0">
                <a:latin typeface="Times New Roman"/>
                <a:cs typeface="Times New Roman"/>
              </a:rPr>
              <a:t>Ответ: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96593" y="2226552"/>
            <a:ext cx="4585335" cy="410845"/>
            <a:chOff x="196593" y="2226552"/>
            <a:chExt cx="4585335" cy="41084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593" y="2226552"/>
              <a:ext cx="4584958" cy="41074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2315" y="2232660"/>
              <a:ext cx="4495800" cy="320040"/>
            </a:xfrm>
            <a:custGeom>
              <a:avLst/>
              <a:gdLst/>
              <a:ahLst/>
              <a:cxnLst/>
              <a:rect l="l" t="t" r="r" b="b"/>
              <a:pathLst>
                <a:path w="4495800" h="320039">
                  <a:moveTo>
                    <a:pt x="0" y="320039"/>
                  </a:moveTo>
                  <a:lnTo>
                    <a:pt x="4495800" y="320039"/>
                  </a:lnTo>
                  <a:lnTo>
                    <a:pt x="4495800" y="0"/>
                  </a:lnTo>
                  <a:lnTo>
                    <a:pt x="0" y="0"/>
                  </a:lnTo>
                  <a:lnTo>
                    <a:pt x="0" y="320039"/>
                  </a:lnTo>
                  <a:close/>
                </a:path>
              </a:pathLst>
            </a:custGeom>
            <a:ln w="9144">
              <a:solidFill>
                <a:srgbClr val="EB63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34348" y="383080"/>
            <a:ext cx="6245622" cy="150764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431407" y="2775585"/>
            <a:ext cx="5571490" cy="28936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0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балл: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25"/>
              </a:spcBef>
            </a:pPr>
            <a:r>
              <a:rPr sz="1400" spc="-10" dirty="0">
                <a:latin typeface="Times New Roman"/>
                <a:cs typeface="Times New Roman"/>
              </a:rPr>
              <a:t>Объяснение неполное, </a:t>
            </a:r>
            <a:r>
              <a:rPr sz="1400" spc="-5" dirty="0">
                <a:latin typeface="Times New Roman"/>
                <a:cs typeface="Times New Roman"/>
              </a:rPr>
              <a:t>в </a:t>
            </a:r>
            <a:r>
              <a:rPr sz="1400" spc="-10" dirty="0">
                <a:latin typeface="Times New Roman"/>
                <a:cs typeface="Times New Roman"/>
              </a:rPr>
              <a:t>нем не </a:t>
            </a:r>
            <a:r>
              <a:rPr sz="1400" spc="-20" dirty="0">
                <a:latin typeface="Times New Roman"/>
                <a:cs typeface="Times New Roman"/>
              </a:rPr>
              <a:t>упомянуто,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какие </a:t>
            </a:r>
            <a:r>
              <a:rPr sz="1400" spc="-10" dirty="0">
                <a:latin typeface="Times New Roman"/>
                <a:cs typeface="Times New Roman"/>
              </a:rPr>
              <a:t>именно </a:t>
            </a:r>
            <a:r>
              <a:rPr sz="1400" spc="-5" dirty="0">
                <a:latin typeface="Times New Roman"/>
                <a:cs typeface="Times New Roman"/>
              </a:rPr>
              <a:t>и </a:t>
            </a:r>
            <a:r>
              <a:rPr sz="1400" spc="-35" dirty="0">
                <a:latin typeface="Times New Roman"/>
                <a:cs typeface="Times New Roman"/>
              </a:rPr>
              <a:t>сколько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купюр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вносится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первый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второй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день,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сумма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 2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дня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составляет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400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р. </a:t>
            </a:r>
            <a:r>
              <a:rPr sz="1400" spc="-10" dirty="0">
                <a:latin typeface="Times New Roman"/>
                <a:cs typeface="Times New Roman"/>
              </a:rPr>
              <a:t>Кроме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того,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объяснении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не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должно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быть </a:t>
            </a:r>
            <a:r>
              <a:rPr sz="1400" spc="-10" dirty="0">
                <a:latin typeface="Times New Roman"/>
                <a:cs typeface="Times New Roman"/>
              </a:rPr>
              <a:t>неверных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утверждений.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Примеры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возможного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объяснения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(ответы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детей):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Пример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«За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первый </a:t>
            </a:r>
            <a:r>
              <a:rPr sz="1400" spc="-5" dirty="0">
                <a:latin typeface="Times New Roman"/>
                <a:cs typeface="Times New Roman"/>
              </a:rPr>
              <a:t> день </a:t>
            </a:r>
            <a:r>
              <a:rPr sz="1400" spc="-25" dirty="0">
                <a:latin typeface="Times New Roman"/>
                <a:cs typeface="Times New Roman"/>
              </a:rPr>
              <a:t>Гриша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может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положить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300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рублей,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второй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день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100».</a:t>
            </a:r>
            <a:endParaRPr sz="1400">
              <a:latin typeface="Times New Roman"/>
              <a:cs typeface="Times New Roman"/>
            </a:endParaRPr>
          </a:p>
          <a:p>
            <a:pPr marL="12700" marR="75565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Times New Roman"/>
                <a:cs typeface="Times New Roman"/>
              </a:rPr>
              <a:t>Пример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2.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«За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два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дня </a:t>
            </a:r>
            <a:r>
              <a:rPr sz="1400" spc="-10" dirty="0">
                <a:latin typeface="Times New Roman"/>
                <a:cs typeface="Times New Roman"/>
              </a:rPr>
              <a:t>можно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внести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купюрами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400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рублей: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день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250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р.,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день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150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р.»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Пример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3.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«1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день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300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р.,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день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100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р.,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400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: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300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 1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(ост.100).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100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20" dirty="0">
                <a:latin typeface="Times New Roman"/>
                <a:cs typeface="Times New Roman"/>
              </a:rPr>
              <a:t>рублей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400" spc="-10" dirty="0">
                <a:latin typeface="Times New Roman"/>
                <a:cs typeface="Times New Roman"/>
              </a:rPr>
              <a:t> во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второй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день».</a:t>
            </a:r>
            <a:endParaRPr sz="1400">
              <a:latin typeface="Times New Roman"/>
              <a:cs typeface="Times New Roman"/>
            </a:endParaRPr>
          </a:p>
          <a:p>
            <a:pPr marL="12700" marR="81915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Пример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4.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«400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р. </a:t>
            </a:r>
            <a:r>
              <a:rPr sz="1400" spc="-10" dirty="0">
                <a:latin typeface="Times New Roman"/>
                <a:cs typeface="Times New Roman"/>
              </a:rPr>
              <a:t>можно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внести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дня: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день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200р., 2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день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200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р.»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Пример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5.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«В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первый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день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Гриша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положит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все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купюры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равные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50,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во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второй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все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100».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31407" y="5855004"/>
            <a:ext cx="1422400" cy="759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20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баллов: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25"/>
              </a:spcBef>
            </a:pPr>
            <a:r>
              <a:rPr sz="1400" spc="-15" dirty="0">
                <a:latin typeface="Times New Roman"/>
                <a:cs typeface="Times New Roman"/>
              </a:rPr>
              <a:t>Другие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ответы. </a:t>
            </a:r>
            <a:r>
              <a:rPr sz="1400" spc="-10" dirty="0">
                <a:latin typeface="Times New Roman"/>
                <a:cs typeface="Times New Roman"/>
              </a:rPr>
              <a:t> Ответ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отсутствует.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3191" y="396240"/>
            <a:ext cx="3291840" cy="219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3111</Words>
  <Application>Microsoft Office PowerPoint</Application>
  <PresentationFormat>Произвольный</PresentationFormat>
  <Paragraphs>467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Презентация PowerPoint</vt:lpstr>
      <vt:lpstr>Пример задания</vt:lpstr>
      <vt:lpstr>Проблемы, которые возникают при формировании функциональной грамотности на уроках математики. </vt:lpstr>
      <vt:lpstr> Межпредметные задачи: в условии описана ситуация на языке одной из предметных областей с явным или неявным использованием языка математического. Для решения нужно применять знания, не только математические, но и знания соответствующей предметной  области; также поиск недостающих данных, причем решение и ответ могут зависеть от исходных данных, выбранных (найденных) самими учащимися.  </vt:lpstr>
      <vt:lpstr>Основные действия учеников на каждом из этапов решения задачи:  </vt:lpstr>
      <vt:lpstr>Практико-ориентированные задачи: в условии описана такая ситуация, с которой учащиеся встречается в повседневной своей жизненной практике. Для решения задачи нужно мобилизовать не только математические знания, но и применить знания, приобретенные из повседневного опыта. Данные в задаче должны быть взяты из реальной действительности. </vt:lpstr>
      <vt:lpstr>Презентация PowerPoint</vt:lpstr>
      <vt:lpstr>Задание 1. «Кассовый аппарат».</vt:lpstr>
      <vt:lpstr>Презентация PowerPoint</vt:lpstr>
      <vt:lpstr>Презентация PowerPoint</vt:lpstr>
      <vt:lpstr>Презентация PowerPoint</vt:lpstr>
      <vt:lpstr>Система оценивания. 2 балла: Дан верный ответ: «Сдать в багаж», «Оформить дополнительное</vt:lpstr>
      <vt:lpstr>Презентация PowerPoint</vt:lpstr>
      <vt:lpstr>Задание 3. «Бугельные подъемники».</vt:lpstr>
      <vt:lpstr>Вопрос 1</vt:lpstr>
      <vt:lpstr>Вопрос 2</vt:lpstr>
      <vt:lpstr>Задание 3. «Бугельные подъемники».</vt:lpstr>
      <vt:lpstr>Задание 4. «Баня».</vt:lpstr>
      <vt:lpstr>Характеристика задания;</vt:lpstr>
      <vt:lpstr>Вопрос 3</vt:lpstr>
      <vt:lpstr>Характеристика задания;</vt:lpstr>
      <vt:lpstr>Вопрос 4</vt:lpstr>
      <vt:lpstr>Характеристика задания;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МАТЕМАТИЧЕСКАЯ ГРАМОТНОСТЬ</dc:title>
  <dc:creator>User-004</dc:creator>
  <cp:lastModifiedBy>admin</cp:lastModifiedBy>
  <cp:revision>10</cp:revision>
  <dcterms:created xsi:type="dcterms:W3CDTF">2021-11-21T14:55:07Z</dcterms:created>
  <dcterms:modified xsi:type="dcterms:W3CDTF">2021-11-21T16:57:52Z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2019-12-06T00:00:00Z</vt:filetime>
  </property>
  <property fmtid="{D5CDD505-2E9C-101B-9397-08002B2CF9AE}" pid="3" name="Creator">
    <vt:lpwstr>Microsoft® PowerPoint® для Office 365</vt:lpwstr>
  </property>
  <property fmtid="{D5CDD505-2E9C-101B-9397-08002B2CF9AE}" pid="4" name="LastSaved">
    <vt:filetime>2021-11-21T00:00:00Z</vt:filetime>
  </property>
</Properties>
</file>