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8" r:id="rId1"/>
  </p:sldMasterIdLst>
  <p:notesMasterIdLst>
    <p:notesMasterId r:id="rId32"/>
  </p:notesMasterIdLst>
  <p:sldIdLst>
    <p:sldId id="256" r:id="rId2"/>
    <p:sldId id="258" r:id="rId3"/>
    <p:sldId id="298" r:id="rId4"/>
    <p:sldId id="296" r:id="rId5"/>
    <p:sldId id="297" r:id="rId6"/>
    <p:sldId id="257" r:id="rId7"/>
    <p:sldId id="259" r:id="rId8"/>
    <p:sldId id="263" r:id="rId9"/>
    <p:sldId id="264" r:id="rId10"/>
    <p:sldId id="266" r:id="rId11"/>
    <p:sldId id="267" r:id="rId12"/>
    <p:sldId id="279" r:id="rId13"/>
    <p:sldId id="299" r:id="rId14"/>
    <p:sldId id="300" r:id="rId15"/>
    <p:sldId id="280" r:id="rId16"/>
    <p:sldId id="290" r:id="rId17"/>
    <p:sldId id="293" r:id="rId18"/>
    <p:sldId id="301" r:id="rId19"/>
    <p:sldId id="302" r:id="rId20"/>
    <p:sldId id="294" r:id="rId21"/>
    <p:sldId id="295" r:id="rId22"/>
    <p:sldId id="303" r:id="rId23"/>
    <p:sldId id="281" r:id="rId24"/>
    <p:sldId id="284" r:id="rId25"/>
    <p:sldId id="291" r:id="rId26"/>
    <p:sldId id="288" r:id="rId27"/>
    <p:sldId id="289" r:id="rId28"/>
    <p:sldId id="286" r:id="rId29"/>
    <p:sldId id="304" r:id="rId30"/>
    <p:sldId id="310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0727" autoAdjust="0"/>
  </p:normalViewPr>
  <p:slideViewPr>
    <p:cSldViewPr snapToGrid="0">
      <p:cViewPr>
        <p:scale>
          <a:sx n="100" d="100"/>
          <a:sy n="100" d="100"/>
        </p:scale>
        <p:origin x="-222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89A82-FBBA-48C5-BDB6-5CED4C12BCC5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2F962-909B-4AEF-8B68-996156A5A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533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96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98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6489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672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4536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562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885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06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23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93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30162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80982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64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53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26451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13D0-71F5-458A-AA63-F8EDBF94F965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13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313D0-71F5-458A-AA63-F8EDBF94F965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E7C8B4-0B3A-4199-B140-EEF593335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67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  <p:sldLayoutId id="2147484100" r:id="rId12"/>
    <p:sldLayoutId id="2147484101" r:id="rId13"/>
    <p:sldLayoutId id="2147484102" r:id="rId14"/>
    <p:sldLayoutId id="2147484103" r:id="rId15"/>
    <p:sldLayoutId id="214748410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4727" y="1205346"/>
            <a:ext cx="4904509" cy="2895600"/>
          </a:xfrm>
        </p:spPr>
        <p:txBody>
          <a:bodyPr>
            <a:normAutofit/>
          </a:bodyPr>
          <a:lstStyle/>
          <a:p>
            <a:r>
              <a:rPr lang="ru-RU" dirty="0" smtClean="0"/>
              <a:t>Урок алгебры </a:t>
            </a:r>
            <a:br>
              <a:rPr lang="ru-RU" dirty="0" smtClean="0"/>
            </a:br>
            <a:r>
              <a:rPr lang="ru-RU" dirty="0" smtClean="0"/>
              <a:t>в 7 классе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3273" y="4419600"/>
            <a:ext cx="5098472" cy="117763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Учитель </a:t>
            </a:r>
            <a:r>
              <a:rPr lang="ru-RU" sz="2400" b="1" dirty="0" smtClean="0"/>
              <a:t>МБОУСОШ28</a:t>
            </a:r>
          </a:p>
          <a:p>
            <a:r>
              <a:rPr lang="ru-RU" sz="2400" b="1" dirty="0" smtClean="0"/>
              <a:t>Берент Д. 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4220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8146" y="609599"/>
            <a:ext cx="9393382" cy="6248401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  <a:t> 3</a:t>
            </a:r>
            <a:r>
              <a:rPr lang="ru-RU" sz="9600" dirty="0">
                <a:solidFill>
                  <a:prstClr val="black"/>
                </a:solidFill>
                <a:ea typeface="+mn-ea"/>
                <a:cs typeface="+mn-cs"/>
              </a:rPr>
              <a:t>∙</a:t>
            </a:r>
            <a: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  <a:t>3=3²</a:t>
            </a:r>
            <a:r>
              <a:rPr lang="ru-RU" sz="9600" dirty="0">
                <a:solidFill>
                  <a:prstClr val="black"/>
                </a:solidFill>
                <a:ea typeface="+mn-ea"/>
                <a:cs typeface="+mn-cs"/>
              </a:rPr>
              <a:t>-</a:t>
            </a:r>
            <a:r>
              <a:rPr lang="ru-RU" sz="6000" dirty="0" smtClean="0">
                <a:solidFill>
                  <a:prstClr val="black"/>
                </a:solidFill>
                <a:ea typeface="+mn-ea"/>
                <a:cs typeface="+mn-cs"/>
              </a:rPr>
              <a:t>Три в квадрате</a:t>
            </a:r>
            <a: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  <a:t>2</a:t>
            </a:r>
            <a:r>
              <a:rPr lang="ru-RU" sz="9600" dirty="0">
                <a:solidFill>
                  <a:prstClr val="black"/>
                </a:solidFill>
                <a:ea typeface="+mn-ea"/>
                <a:cs typeface="+mn-cs"/>
              </a:rPr>
              <a:t>∙2∙</a:t>
            </a:r>
            <a: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  <a:t>2=2³-</a:t>
            </a:r>
            <a:r>
              <a:rPr lang="ru-RU" sz="6000" dirty="0" smtClean="0">
                <a:solidFill>
                  <a:prstClr val="black"/>
                </a:solidFill>
                <a:ea typeface="+mn-ea"/>
                <a:cs typeface="+mn-cs"/>
              </a:rPr>
              <a:t>Два в кубе</a:t>
            </a:r>
            <a: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</a:b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58026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219" y="0"/>
            <a:ext cx="8913784" cy="630381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Продолжи записи: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0219" y="1219200"/>
            <a:ext cx="878378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solidFill>
                  <a:prstClr val="black"/>
                </a:solidFill>
              </a:rPr>
              <a:t>5∙5∙5∙</a:t>
            </a:r>
            <a:r>
              <a:rPr lang="ru-RU" sz="6000" dirty="0" smtClean="0">
                <a:solidFill>
                  <a:prstClr val="black"/>
                </a:solidFill>
              </a:rPr>
              <a:t>5∙5∙5=</a:t>
            </a:r>
            <a:r>
              <a:rPr lang="ru-RU" sz="6000" dirty="0">
                <a:solidFill>
                  <a:prstClr val="black"/>
                </a:solidFill>
              </a:rPr>
              <a:t/>
            </a:r>
            <a:br>
              <a:rPr lang="ru-RU" sz="6000" dirty="0">
                <a:solidFill>
                  <a:prstClr val="black"/>
                </a:solidFill>
              </a:rPr>
            </a:br>
            <a:r>
              <a:rPr lang="ru-RU" sz="6000" dirty="0" smtClean="0">
                <a:solidFill>
                  <a:prstClr val="black"/>
                </a:solidFill>
              </a:rPr>
              <a:t>(-4)∙(-4)∙(-4)=</a:t>
            </a:r>
          </a:p>
          <a:p>
            <a:pPr algn="ctr"/>
            <a:r>
              <a:rPr lang="ru-RU" sz="6000" dirty="0" smtClean="0">
                <a:solidFill>
                  <a:prstClr val="black"/>
                </a:solidFill>
              </a:rPr>
              <a:t>0,1∙0,1∙0,1∙0,1=</a:t>
            </a:r>
          </a:p>
          <a:p>
            <a:pPr algn="ctr"/>
            <a:r>
              <a:rPr lang="ru-RU" sz="6000" dirty="0" err="1" smtClean="0">
                <a:solidFill>
                  <a:prstClr val="black"/>
                </a:solidFill>
              </a:rPr>
              <a:t>с∙с∙с</a:t>
            </a:r>
            <a:r>
              <a:rPr lang="ru-RU" sz="6000" dirty="0" smtClean="0">
                <a:solidFill>
                  <a:prstClr val="black"/>
                </a:solidFill>
              </a:rPr>
              <a:t>∙…∙с=</a:t>
            </a:r>
          </a:p>
          <a:p>
            <a:pPr algn="ctr"/>
            <a:r>
              <a:rPr lang="en-US" dirty="0"/>
              <a:t>     </a:t>
            </a:r>
            <a:r>
              <a:rPr lang="en-US" dirty="0" smtClean="0"/>
              <a:t>                      </a:t>
            </a:r>
            <a:r>
              <a:rPr lang="ru-RU" sz="2400" dirty="0" smtClean="0">
                <a:solidFill>
                  <a:srgbClr val="FF0000"/>
                </a:solidFill>
              </a:rPr>
              <a:t>100 множителей</a:t>
            </a:r>
            <a:r>
              <a:rPr lang="en-US" dirty="0">
                <a:solidFill>
                  <a:srgbClr val="FF0000"/>
                </a:solidFill>
              </a:rPr>
              <a:t>  </a:t>
            </a:r>
            <a:r>
              <a:rPr lang="en-US" dirty="0"/>
              <a:t>                               </a:t>
            </a:r>
            <a:endParaRPr lang="ru-RU" sz="7200" dirty="0" smtClean="0">
              <a:solidFill>
                <a:prstClr val="black"/>
              </a:solidFill>
            </a:endParaRPr>
          </a:p>
          <a:p>
            <a:pPr algn="ctr"/>
            <a:r>
              <a:rPr lang="ru-RU" sz="7200" dirty="0" err="1" smtClean="0"/>
              <a:t>а∙а</a:t>
            </a:r>
            <a:r>
              <a:rPr lang="ru-RU" sz="7200" dirty="0" smtClean="0"/>
              <a:t>∙…∙а=</a:t>
            </a:r>
            <a:endParaRPr lang="en-US" sz="7200" dirty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n-</a:t>
            </a:r>
            <a:r>
              <a:rPr lang="ru-RU" sz="2800" dirty="0" smtClean="0">
                <a:solidFill>
                  <a:srgbClr val="FF0000"/>
                </a:solidFill>
              </a:rPr>
              <a:t> множителей</a:t>
            </a:r>
            <a:r>
              <a:rPr lang="en-US" sz="2800" dirty="0" smtClean="0">
                <a:solidFill>
                  <a:srgbClr val="FF0000"/>
                </a:solidFill>
              </a:rPr>
              <a:t>  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94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9288" y="644706"/>
            <a:ext cx="4643438" cy="4339698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а</a:t>
            </a:r>
            <a:r>
              <a:rPr lang="ru-RU" sz="4000" b="1" dirty="0" smtClean="0">
                <a:solidFill>
                  <a:schemeClr val="tx1"/>
                </a:solidFill>
              </a:rPr>
              <a:t>- основание     степени</a:t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/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n</a:t>
            </a:r>
            <a:r>
              <a:rPr lang="ru-RU" sz="4000" b="1" dirty="0" smtClean="0">
                <a:solidFill>
                  <a:schemeClr val="tx1"/>
                </a:solidFill>
              </a:rPr>
              <a:t>- показатель степени 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player.myshared.ru/4/199386/slides/slide_2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9" t="8840" r="22643" b="40231"/>
          <a:stretch/>
        </p:blipFill>
        <p:spPr bwMode="auto">
          <a:xfrm>
            <a:off x="157162" y="458968"/>
            <a:ext cx="5436079" cy="404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player.myshared.ru/19/1204977/slides/slide_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1" t="58246" r="65261" b="3910"/>
          <a:stretch/>
        </p:blipFill>
        <p:spPr bwMode="auto">
          <a:xfrm>
            <a:off x="457200" y="4889936"/>
            <a:ext cx="1485900" cy="196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094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u="sng" dirty="0" smtClean="0">
                <a:solidFill>
                  <a:schemeClr val="tx1"/>
                </a:solidFill>
              </a:rPr>
              <a:t>Определение степени</a:t>
            </a:r>
            <a:endParaRPr lang="ru-RU" sz="4000" b="1" u="sng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509" y="2129245"/>
            <a:ext cx="9718765" cy="3912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Степенью</a:t>
            </a:r>
            <a:r>
              <a:rPr lang="ru-RU" sz="4000" dirty="0" smtClean="0"/>
              <a:t> числа 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 с натуральным показателем </a:t>
            </a:r>
            <a:r>
              <a:rPr lang="en-US" sz="4000" b="1" dirty="0" smtClean="0">
                <a:solidFill>
                  <a:srgbClr val="FF0000"/>
                </a:solidFill>
              </a:rPr>
              <a:t>n</a:t>
            </a:r>
            <a:r>
              <a:rPr lang="ru-RU" sz="4000" dirty="0" smtClean="0"/>
              <a:t>, большим 1, называется выражение…, равное…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39366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8701" y="609599"/>
            <a:ext cx="7245300" cy="957943"/>
          </a:xfrm>
        </p:spPr>
        <p:txBody>
          <a:bodyPr>
            <a:normAutofit/>
          </a:bodyPr>
          <a:lstStyle/>
          <a:p>
            <a:r>
              <a:rPr lang="ru-RU" sz="4400" b="1" u="sng" dirty="0">
                <a:solidFill>
                  <a:schemeClr val="tx1"/>
                </a:solidFill>
              </a:rPr>
              <a:t>Определение степени</a:t>
            </a:r>
            <a:endParaRPr lang="ru-RU" sz="4400" b="1" u="sng" dirty="0"/>
          </a:p>
        </p:txBody>
      </p:sp>
      <p:pic>
        <p:nvPicPr>
          <p:cNvPr id="5" name="Picture 4" descr="https://ds02.infourok.ru/uploads/ex/08b7/00070d96-7a399deb/640/img1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9" t="20486" r="14427" b="55451"/>
          <a:stretch/>
        </p:blipFill>
        <p:spPr bwMode="auto">
          <a:xfrm>
            <a:off x="2028701" y="4959171"/>
            <a:ext cx="5372120" cy="146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10343" y="1463041"/>
            <a:ext cx="82557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Степенью</a:t>
            </a:r>
            <a:r>
              <a:rPr lang="ru-RU" sz="4000" dirty="0"/>
              <a:t> числа </a:t>
            </a:r>
            <a:r>
              <a:rPr lang="ru-RU" sz="4000" b="1" dirty="0">
                <a:solidFill>
                  <a:srgbClr val="FF0000"/>
                </a:solidFill>
              </a:rPr>
              <a:t>а</a:t>
            </a:r>
            <a:r>
              <a:rPr lang="ru-RU" sz="4000" dirty="0"/>
              <a:t> с натуральным показателем </a:t>
            </a:r>
            <a:r>
              <a:rPr lang="en-US" sz="4000" b="1" dirty="0">
                <a:solidFill>
                  <a:srgbClr val="FF0000"/>
                </a:solidFill>
              </a:rPr>
              <a:t>n</a:t>
            </a:r>
            <a:r>
              <a:rPr lang="ru-RU" sz="4000" dirty="0"/>
              <a:t>, большим 1, называется </a:t>
            </a:r>
            <a:r>
              <a:rPr lang="ru-RU" sz="4000" dirty="0" smtClean="0"/>
              <a:t>выражение </a:t>
            </a:r>
            <a:r>
              <a:rPr lang="en-US" sz="4000" b="1" dirty="0">
                <a:solidFill>
                  <a:srgbClr val="FF0000"/>
                </a:solidFill>
              </a:rPr>
              <a:t>a</a:t>
            </a:r>
            <a:r>
              <a:rPr lang="en-US" sz="4000" b="1" baseline="30000" dirty="0">
                <a:solidFill>
                  <a:srgbClr val="FF0000"/>
                </a:solidFill>
              </a:rPr>
              <a:t>n</a:t>
            </a:r>
            <a:r>
              <a:rPr lang="ru-RU" sz="4000" dirty="0" smtClean="0"/>
              <a:t>,</a:t>
            </a:r>
            <a:r>
              <a:rPr lang="en-US" sz="4000" dirty="0" smtClean="0"/>
              <a:t> </a:t>
            </a:r>
            <a:r>
              <a:rPr lang="ru-RU" sz="4000" dirty="0" smtClean="0"/>
              <a:t>равное</a:t>
            </a:r>
            <a:r>
              <a:rPr lang="en-US" sz="4000" dirty="0" smtClean="0"/>
              <a:t> </a:t>
            </a:r>
            <a:r>
              <a:rPr lang="ru-RU" sz="4000" dirty="0" smtClean="0"/>
              <a:t>произведению </a:t>
            </a:r>
            <a:r>
              <a:rPr lang="en-US" sz="4000" b="1" dirty="0" smtClean="0">
                <a:solidFill>
                  <a:srgbClr val="FF0000"/>
                </a:solidFill>
              </a:rPr>
              <a:t>n</a:t>
            </a:r>
            <a:r>
              <a:rPr lang="en-US" sz="4000" dirty="0" smtClean="0"/>
              <a:t> – </a:t>
            </a:r>
            <a:r>
              <a:rPr lang="ru-RU" sz="4000" dirty="0" smtClean="0"/>
              <a:t>множителей, каждый из которых равен 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53750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3363" y="5307011"/>
            <a:ext cx="4729162" cy="142240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ru-RU" b="1" baseline="30000" dirty="0">
                <a:solidFill>
                  <a:schemeClr val="accent2">
                    <a:lumMod val="50000"/>
                  </a:schemeClr>
                </a:solidFill>
              </a:rPr>
              <a:t>1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= 4</a:t>
            </a:r>
            <a:r>
              <a:rPr lang="ru-RU" b="1" baseline="30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x-y)</a:t>
            </a:r>
            <a:r>
              <a:rPr lang="en-US" b="1" baseline="3000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=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x-y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https://fs01.urokimatematiki.ru/e/001072-004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71" b="27665"/>
          <a:stretch/>
        </p:blipFill>
        <p:spPr bwMode="auto">
          <a:xfrm>
            <a:off x="1277410" y="557214"/>
            <a:ext cx="8278146" cy="164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player.myshared.ru/19/1204977/slides/slide_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1" t="58246" r="65261" b="3910"/>
          <a:stretch/>
        </p:blipFill>
        <p:spPr bwMode="auto">
          <a:xfrm>
            <a:off x="485774" y="4714054"/>
            <a:ext cx="1427383" cy="188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player.myshared.ru/4/199386/slides/slide_4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23" t="9833" r="24001" b="37984"/>
          <a:stretch/>
        </p:blipFill>
        <p:spPr bwMode="auto">
          <a:xfrm>
            <a:off x="2946291" y="1858963"/>
            <a:ext cx="4486171" cy="3448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228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 с помощью степени записать большие числа?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obrazovalka.ru/attachs/efa4d9e988556e458e75e13d625f0a6c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1670782"/>
            <a:ext cx="7642317" cy="507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995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otvet.imgsmail.ru/download/875a8375f91de049494d6073098e8a2f_d6da5f46eec8281cfc5a44d81100dc17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2" t="16099" r="49146"/>
          <a:stretch/>
        </p:blipFill>
        <p:spPr bwMode="auto">
          <a:xfrm>
            <a:off x="2622821" y="228600"/>
            <a:ext cx="5306744" cy="647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197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 знаете ли вы?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3041"/>
            <a:ext cx="8596668" cy="457832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4000" dirty="0"/>
              <a:t>К</a:t>
            </a:r>
            <a:r>
              <a:rPr lang="ru-RU" sz="4000" dirty="0" smtClean="0"/>
              <a:t>убический </a:t>
            </a:r>
            <a:r>
              <a:rPr lang="ru-RU" sz="4000" dirty="0"/>
              <a:t>сантиметр воздуха (наперсток) заключает в себе 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27 000 000 000 000 000 000</a:t>
            </a:r>
          </a:p>
          <a:p>
            <a:pPr marL="0" indent="0">
              <a:buNone/>
            </a:pPr>
            <a:r>
              <a:rPr lang="ru-RU" sz="4000" dirty="0" smtClean="0"/>
              <a:t> (27 квинтиллионов) </a:t>
            </a:r>
            <a:r>
              <a:rPr lang="ru-RU" sz="4000" dirty="0"/>
              <a:t>мельчайших частиц – молекул</a:t>
            </a:r>
            <a:r>
              <a:rPr lang="ru-RU" dirty="0"/>
              <a:t>.</a:t>
            </a:r>
          </a:p>
        </p:txBody>
      </p:sp>
      <p:pic>
        <p:nvPicPr>
          <p:cNvPr id="4" name="Picture 2" descr="http://player.myshared.ru/19/1204977/slides/slide_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1" t="58246" r="65261" b="3910"/>
          <a:stretch/>
        </p:blipFill>
        <p:spPr bwMode="auto">
          <a:xfrm>
            <a:off x="677334" y="5255740"/>
            <a:ext cx="1017586" cy="134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853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А знаете ли вы?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086460" cy="3900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/>
              <a:t>Взрослый человек состоит </a:t>
            </a:r>
            <a:r>
              <a:rPr lang="ru-RU" sz="4000" b="1" dirty="0" smtClean="0"/>
              <a:t>примерно из </a:t>
            </a:r>
          </a:p>
          <a:p>
            <a:pPr marL="0" indent="0">
              <a:buNone/>
            </a:pPr>
            <a:r>
              <a:rPr lang="ru-RU" sz="4000" b="1" dirty="0" smtClean="0"/>
              <a:t>7 000 000 000 000 000 000 000 000 000 (</a:t>
            </a:r>
            <a:r>
              <a:rPr lang="ru-RU" sz="4000" b="1" dirty="0" err="1" smtClean="0"/>
              <a:t>октиллионов</a:t>
            </a:r>
            <a:r>
              <a:rPr lang="ru-RU" sz="4000" b="1" dirty="0" smtClean="0"/>
              <a:t>) атомов </a:t>
            </a:r>
            <a:endParaRPr lang="ru-RU" sz="4000" b="1" dirty="0"/>
          </a:p>
          <a:p>
            <a:pPr marL="0" indent="0">
              <a:buNone/>
            </a:pP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390610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9" y="2286000"/>
            <a:ext cx="10099530" cy="3300413"/>
          </a:xfrm>
        </p:spPr>
        <p:txBody>
          <a:bodyPr>
            <a:normAutofit fontScale="90000"/>
          </a:bodyPr>
          <a:lstStyle/>
          <a:p>
            <a:r>
              <a:rPr lang="ru-RU" sz="5400" dirty="0"/>
              <a:t>Незнающие пусть научатся, знающие - вспомнят еще раз». </a:t>
            </a:r>
            <a:r>
              <a:rPr lang="ru-RU" sz="5400" dirty="0" smtClean="0"/>
              <a:t>                   </a:t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/>
              <a:t>               (</a:t>
            </a:r>
            <a:r>
              <a:rPr lang="ru-RU" sz="5400" dirty="0"/>
              <a:t>Античный афоризм.)</a:t>
            </a:r>
            <a:br>
              <a:rPr lang="ru-RU" sz="5400" dirty="0"/>
            </a:b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7672" y="789709"/>
            <a:ext cx="6710939" cy="135774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Девиз урока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38" y="4057650"/>
            <a:ext cx="73580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49925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343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 знаете ли вы?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039" y="1314450"/>
            <a:ext cx="11458574" cy="49148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Масса Земли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5 978 000 000 000 000 000 000 000 кг=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=5,978∙10²</a:t>
            </a:r>
            <a:r>
              <a:rPr lang="ru-RU" sz="3600" b="1" baseline="30000" dirty="0" smtClean="0">
                <a:solidFill>
                  <a:schemeClr val="tx1"/>
                </a:solidFill>
              </a:rPr>
              <a:t>4</a:t>
            </a:r>
            <a:r>
              <a:rPr lang="ru-RU" sz="3600" b="1" dirty="0" smtClean="0">
                <a:solidFill>
                  <a:schemeClr val="tx1"/>
                </a:solidFill>
              </a:rPr>
              <a:t> кг </a:t>
            </a:r>
            <a:endParaRPr lang="ru-RU" sz="3600" b="1" baseline="30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Масса Солнца</a:t>
            </a:r>
          </a:p>
          <a:p>
            <a:pPr marL="0" indent="0" algn="just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2 000 000 000 000 000 000 000 000 000 000 кг=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=2∙10</a:t>
            </a:r>
            <a:r>
              <a:rPr lang="ru-RU" sz="3600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baseline="30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  </a:t>
            </a:r>
            <a:r>
              <a:rPr lang="ru-RU" sz="3600" b="1" dirty="0" smtClean="0">
                <a:solidFill>
                  <a:prstClr val="black"/>
                </a:solidFill>
              </a:rPr>
              <a:t>кг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player.myshared.ru/19/1204977/slides/slide_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1" t="58246" r="65261" b="3910"/>
          <a:stretch/>
        </p:blipFill>
        <p:spPr bwMode="auto">
          <a:xfrm>
            <a:off x="677334" y="5255740"/>
            <a:ext cx="1017586" cy="134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959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Стандартный вид числа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                    Запись вида </a:t>
            </a:r>
          </a:p>
          <a:p>
            <a:endParaRPr lang="ru-RU" sz="3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907" y="3172425"/>
            <a:ext cx="4619048" cy="22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36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Какие из выражений являются степенями?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90"/>
            <a:ext cx="10138713" cy="322130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r>
              <a:rPr lang="ru-RU" sz="44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5</a:t>
            </a:r>
            <a:r>
              <a:rPr lang="ru-RU" sz="4400" b="1" baseline="300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3</a:t>
            </a:r>
            <a:r>
              <a:rPr lang="ru-RU" sz="44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; 5·3; 53 + 35</a:t>
            </a:r>
            <a:r>
              <a:rPr lang="ru-RU" sz="44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; (-</a:t>
            </a:r>
            <a:r>
              <a:rPr lang="ru-RU" sz="44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7)</a:t>
            </a:r>
            <a:r>
              <a:rPr lang="ru-RU" sz="4400" b="1" baseline="300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5</a:t>
            </a:r>
            <a:r>
              <a:rPr lang="ru-RU" sz="44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; </a:t>
            </a:r>
            <a:endParaRPr lang="ru-RU" sz="4400" b="1" dirty="0" smtClean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4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-</a:t>
            </a:r>
            <a:r>
              <a:rPr lang="ru-RU" sz="44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7</a:t>
            </a:r>
            <a:r>
              <a:rPr lang="ru-RU" sz="4400" b="1" baseline="300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5</a:t>
            </a:r>
            <a:r>
              <a:rPr lang="ru-RU" sz="44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; 5·7; (</a:t>
            </a:r>
            <a:r>
              <a:rPr lang="en-US" sz="44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a</a:t>
            </a:r>
            <a:r>
              <a:rPr lang="ru-RU" sz="44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+ </a:t>
            </a:r>
            <a:r>
              <a:rPr lang="en-US" sz="44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b</a:t>
            </a:r>
            <a:r>
              <a:rPr lang="ru-RU" sz="44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)</a:t>
            </a:r>
            <a:r>
              <a:rPr lang="ru-RU" sz="4400" b="1" baseline="300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5</a:t>
            </a:r>
            <a:r>
              <a:rPr lang="ru-RU" sz="44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; (</a:t>
            </a:r>
            <a:r>
              <a:rPr lang="en-US" sz="44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a</a:t>
            </a:r>
            <a:r>
              <a:rPr lang="ru-RU" sz="44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+ </a:t>
            </a:r>
            <a:r>
              <a:rPr lang="en-US" sz="44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b</a:t>
            </a:r>
            <a:r>
              <a:rPr lang="ru-RU" sz="44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)·5.</a:t>
            </a:r>
            <a:endParaRPr lang="ru-RU" sz="4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b="1" dirty="0" smtClean="0"/>
              <a:t>Назовите их основание и показатель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17403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02187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Возведите в степень: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dirty="0"/>
              <a:t>(-2)</a:t>
            </a:r>
            <a:r>
              <a:rPr lang="ru-RU" sz="4000" baseline="30000" dirty="0"/>
              <a:t>3</a:t>
            </a:r>
            <a:r>
              <a:rPr lang="ru-RU" sz="4000" dirty="0"/>
              <a:t>,</a:t>
            </a:r>
            <a:r>
              <a:rPr lang="ru-RU" sz="4000" baseline="30000" dirty="0"/>
              <a:t> </a:t>
            </a:r>
            <a:r>
              <a:rPr lang="ru-RU" sz="4000" dirty="0"/>
              <a:t>(-5)</a:t>
            </a:r>
            <a:r>
              <a:rPr lang="ru-RU" sz="4000" baseline="30000" dirty="0"/>
              <a:t>2</a:t>
            </a:r>
            <a:r>
              <a:rPr lang="ru-RU" sz="4000" dirty="0"/>
              <a:t>, (-1/2)</a:t>
            </a:r>
            <a:r>
              <a:rPr lang="ru-RU" sz="4000" baseline="30000" dirty="0"/>
              <a:t>4</a:t>
            </a:r>
            <a:r>
              <a:rPr lang="ru-RU" sz="4000" dirty="0"/>
              <a:t>, (-1/2)</a:t>
            </a:r>
            <a:r>
              <a:rPr lang="ru-RU" sz="4000" baseline="30000" dirty="0"/>
              <a:t>3</a:t>
            </a:r>
            <a:r>
              <a:rPr lang="ru-RU" sz="4000" dirty="0"/>
              <a:t>, </a:t>
            </a: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smtClean="0"/>
              <a:t>(-</a:t>
            </a:r>
            <a:r>
              <a:rPr lang="ru-RU" sz="4000" dirty="0"/>
              <a:t>1)</a:t>
            </a:r>
            <a:r>
              <a:rPr lang="ru-RU" sz="4000" baseline="30000" dirty="0"/>
              <a:t>3</a:t>
            </a:r>
            <a:r>
              <a:rPr lang="ru-RU" sz="4000" dirty="0"/>
              <a:t>, (-1)</a:t>
            </a:r>
            <a:r>
              <a:rPr lang="ru-RU" sz="4000" baseline="30000" dirty="0"/>
              <a:t>2</a:t>
            </a:r>
            <a:endParaRPr lang="ru-RU" sz="4000" dirty="0"/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endParaRPr lang="ru-RU" sz="3600" dirty="0"/>
          </a:p>
          <a:p>
            <a:pPr marL="0" indent="0" algn="ctr">
              <a:buNone/>
            </a:pPr>
            <a:r>
              <a:rPr lang="ru-RU" sz="3600" dirty="0" smtClean="0"/>
              <a:t>Какую закономерность вы увидели?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6439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Расставьте действия в выражениях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b="1" dirty="0" smtClean="0"/>
              <a:t>3</a:t>
            </a:r>
            <a:r>
              <a:rPr lang="ru-RU" sz="4000" b="1" baseline="30000" dirty="0" smtClean="0"/>
              <a:t>3</a:t>
            </a:r>
            <a:r>
              <a:rPr lang="ru-RU" sz="4000" b="1" dirty="0" smtClean="0"/>
              <a:t>+5</a:t>
            </a:r>
            <a:r>
              <a:rPr lang="ru-RU" sz="4000" b="1" baseline="30000" dirty="0" smtClean="0"/>
              <a:t>2;</a:t>
            </a:r>
          </a:p>
          <a:p>
            <a:pPr marL="0" indent="0" algn="ctr">
              <a:buNone/>
            </a:pPr>
            <a:r>
              <a:rPr lang="ru-RU" sz="4000" b="1" dirty="0" smtClean="0"/>
              <a:t>(-2,4:0,3+10)</a:t>
            </a:r>
            <a:r>
              <a:rPr lang="ru-RU" sz="4000" b="1" baseline="30000" dirty="0" smtClean="0"/>
              <a:t>3;</a:t>
            </a:r>
            <a:r>
              <a:rPr lang="ru-RU" sz="4000" b="1" dirty="0" smtClean="0"/>
              <a:t> </a:t>
            </a:r>
            <a:endParaRPr lang="ru-RU" sz="4000" b="1" baseline="30000" dirty="0"/>
          </a:p>
          <a:p>
            <a:pPr marL="0" indent="0" algn="ctr">
              <a:buNone/>
            </a:pPr>
            <a:endParaRPr lang="ru-RU" sz="4000" dirty="0"/>
          </a:p>
          <a:p>
            <a:pPr algn="ctr"/>
            <a:endParaRPr lang="ru-RU" dirty="0"/>
          </a:p>
        </p:txBody>
      </p:sp>
      <p:pic>
        <p:nvPicPr>
          <p:cNvPr id="4" name="Picture 2" descr="http://player.myshared.ru/19/1204977/slides/slide_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1" t="58246" r="65261" b="3910"/>
          <a:stretch/>
        </p:blipFill>
        <p:spPr bwMode="auto">
          <a:xfrm>
            <a:off x="371475" y="5214937"/>
            <a:ext cx="1243013" cy="164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Найди ошибки в записях: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1505" y="1774100"/>
            <a:ext cx="6745114" cy="424113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а) 5 ∙ 5 ∙ 5 ∙ 5 = 4</a:t>
            </a:r>
            <a:r>
              <a:rPr lang="ru-RU" sz="3600" baseline="30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ru-RU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б) (-3)</a:t>
            </a:r>
            <a:r>
              <a:rPr lang="ru-RU" sz="3600" baseline="30000" dirty="0" smtClean="0">
                <a:solidFill>
                  <a:schemeClr val="tx1"/>
                </a:solidFill>
              </a:rPr>
              <a:t> 2</a:t>
            </a:r>
            <a:r>
              <a:rPr lang="ru-RU" sz="3600" dirty="0" smtClean="0">
                <a:solidFill>
                  <a:schemeClr val="tx1"/>
                </a:solidFill>
              </a:rPr>
              <a:t> = -9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в) 6 ∙ 6 ∙ 6 = 6</a:t>
            </a:r>
            <a:r>
              <a:rPr lang="ru-RU" sz="3600" baseline="30000" dirty="0" smtClean="0">
                <a:solidFill>
                  <a:schemeClr val="tx1"/>
                </a:solidFill>
              </a:rPr>
              <a:t>3</a:t>
            </a:r>
            <a:endParaRPr lang="ru-RU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г) 9</a:t>
            </a:r>
            <a:r>
              <a:rPr lang="ru-RU" sz="3600" baseline="30000" dirty="0" smtClean="0">
                <a:solidFill>
                  <a:schemeClr val="tx1"/>
                </a:solidFill>
              </a:rPr>
              <a:t>1</a:t>
            </a:r>
            <a:r>
              <a:rPr lang="ru-RU" sz="3600" dirty="0" smtClean="0">
                <a:solidFill>
                  <a:schemeClr val="tx1"/>
                </a:solidFill>
              </a:rPr>
              <a:t>  = 1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д) (-2) ∙(-2) ∙(-2) ∙ (-2) = (-2)</a:t>
            </a:r>
            <a:r>
              <a:rPr lang="ru-RU" sz="3600" baseline="30000" dirty="0" smtClean="0">
                <a:solidFill>
                  <a:schemeClr val="tx1"/>
                </a:solidFill>
              </a:rPr>
              <a:t> 4</a:t>
            </a:r>
            <a:r>
              <a:rPr lang="ru-RU" sz="3600" dirty="0" smtClean="0">
                <a:solidFill>
                  <a:schemeClr val="tx1"/>
                </a:solidFill>
              </a:rPr>
              <a:t>  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е) 0</a:t>
            </a:r>
            <a:r>
              <a:rPr lang="ru-RU" sz="3600" baseline="30000" dirty="0" smtClean="0">
                <a:solidFill>
                  <a:schemeClr val="tx1"/>
                </a:solidFill>
              </a:rPr>
              <a:t> 8</a:t>
            </a:r>
            <a:r>
              <a:rPr lang="ru-RU" sz="3600" dirty="0" smtClean="0">
                <a:solidFill>
                  <a:schemeClr val="tx1"/>
                </a:solidFill>
              </a:rPr>
              <a:t> = 0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ж) 1</a:t>
            </a:r>
            <a:r>
              <a:rPr lang="ru-RU" sz="3600" baseline="30000" dirty="0" smtClean="0">
                <a:solidFill>
                  <a:schemeClr val="tx1"/>
                </a:solidFill>
              </a:rPr>
              <a:t> 7</a:t>
            </a:r>
            <a:r>
              <a:rPr lang="ru-RU" sz="3600" dirty="0" smtClean="0">
                <a:solidFill>
                  <a:schemeClr val="tx1"/>
                </a:solidFill>
              </a:rPr>
              <a:t> =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7</a:t>
            </a:r>
            <a:endParaRPr lang="ru-RU" sz="3600" b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9" name="Picture 2" descr="http://player.myshared.ru/19/1204977/slides/slide_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1" t="58246" r="65261" b="3910"/>
          <a:stretch/>
        </p:blipFill>
        <p:spPr bwMode="auto">
          <a:xfrm>
            <a:off x="484294" y="4943475"/>
            <a:ext cx="152337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9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0971" y="1185861"/>
            <a:ext cx="9160330" cy="3871914"/>
          </a:xfrm>
        </p:spPr>
        <p:txBody>
          <a:bodyPr>
            <a:normAutofit fontScale="90000"/>
          </a:bodyPr>
          <a:lstStyle/>
          <a:p>
            <a:pPr indent="457200"/>
            <a:r>
              <a:rPr lang="ru-RU" sz="4800" dirty="0">
                <a:solidFill>
                  <a:schemeClr val="tx1"/>
                </a:solidFill>
              </a:rPr>
              <a:t>Из чисел 2, 3, 5 составьте все возможные степени, основание которых равно одному из </a:t>
            </a:r>
            <a:r>
              <a:rPr lang="ru-RU" sz="4800" dirty="0" smtClean="0">
                <a:solidFill>
                  <a:schemeClr val="tx1"/>
                </a:solidFill>
              </a:rPr>
              <a:t>них, </a:t>
            </a:r>
            <a:r>
              <a:rPr lang="ru-RU" sz="4800" dirty="0">
                <a:solidFill>
                  <a:schemeClr val="tx1"/>
                </a:solidFill>
              </a:rPr>
              <a:t>а показатель – другому. </a:t>
            </a: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Запишите степени </a:t>
            </a:r>
            <a:r>
              <a:rPr lang="ru-RU" sz="4800" dirty="0">
                <a:solidFill>
                  <a:schemeClr val="tx1"/>
                </a:solidFill>
              </a:rPr>
              <a:t>в порядке </a:t>
            </a:r>
            <a:r>
              <a:rPr lang="ru-RU" sz="4800" dirty="0" smtClean="0">
                <a:solidFill>
                  <a:schemeClr val="tx1"/>
                </a:solidFill>
              </a:rPr>
              <a:t>возрастания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4800" dirty="0" smtClean="0">
                <a:solidFill>
                  <a:schemeClr val="tx1"/>
                </a:solidFill>
              </a:rPr>
              <a:t>их значений.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player.myshared.ru/19/1204977/slides/slide_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1" t="58246" r="65261" b="3910"/>
          <a:stretch/>
        </p:blipFill>
        <p:spPr bwMode="auto">
          <a:xfrm>
            <a:off x="369995" y="5057775"/>
            <a:ext cx="152337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17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397668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9800" b="1" u="sng" dirty="0" smtClean="0">
                <a:solidFill>
                  <a:schemeClr val="tx1"/>
                </a:solidFill>
              </a:rPr>
              <a:t>Проверьте</a:t>
            </a:r>
            <a:r>
              <a:rPr lang="ru-RU" b="1" u="sng" dirty="0" smtClean="0">
                <a:solidFill>
                  <a:schemeClr val="tx1"/>
                </a:solidFill>
              </a:rPr>
              <a:t/>
            </a:r>
            <a:br>
              <a:rPr lang="ru-RU" b="1" u="sng" dirty="0" smtClean="0">
                <a:solidFill>
                  <a:schemeClr val="tx1"/>
                </a:solidFill>
              </a:rPr>
            </a:br>
            <a:r>
              <a:rPr lang="ru-RU" b="1" u="sng" dirty="0" smtClean="0">
                <a:solidFill>
                  <a:schemeClr val="tx1"/>
                </a:solidFill>
              </a:rPr>
              <a:t/>
            </a:r>
            <a:br>
              <a:rPr lang="ru-RU" b="1" u="sng" dirty="0" smtClean="0">
                <a:solidFill>
                  <a:schemeClr val="tx1"/>
                </a:solidFill>
              </a:rPr>
            </a:br>
            <a:r>
              <a:rPr lang="ru-RU" sz="88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ru-RU" sz="8800" baseline="30000" dirty="0" smtClean="0">
                <a:solidFill>
                  <a:schemeClr val="accent5">
                    <a:lumMod val="50000"/>
                  </a:schemeClr>
                </a:solidFill>
              </a:rPr>
              <a:t>3 </a:t>
            </a:r>
            <a:r>
              <a:rPr lang="ru-RU" sz="8800" dirty="0" smtClean="0">
                <a:solidFill>
                  <a:schemeClr val="accent5">
                    <a:lumMod val="50000"/>
                  </a:schemeClr>
                </a:solidFill>
              </a:rPr>
              <a:t>;3</a:t>
            </a:r>
            <a:r>
              <a:rPr lang="ru-RU" sz="8800" baseline="30000" dirty="0" smtClean="0">
                <a:solidFill>
                  <a:schemeClr val="accent5">
                    <a:lumMod val="50000"/>
                  </a:schemeClr>
                </a:solidFill>
              </a:rPr>
              <a:t>2 </a:t>
            </a:r>
            <a:r>
              <a:rPr lang="ru-RU" sz="8800" dirty="0" smtClean="0">
                <a:solidFill>
                  <a:schemeClr val="accent5">
                    <a:lumMod val="50000"/>
                  </a:schemeClr>
                </a:solidFill>
              </a:rPr>
              <a:t>;5</a:t>
            </a:r>
            <a:r>
              <a:rPr lang="ru-RU" sz="8800" baseline="30000" dirty="0" smtClean="0">
                <a:solidFill>
                  <a:schemeClr val="accent5">
                    <a:lumMod val="50000"/>
                  </a:schemeClr>
                </a:solidFill>
              </a:rPr>
              <a:t>2 </a:t>
            </a:r>
            <a:r>
              <a:rPr lang="ru-RU" sz="8800" dirty="0" smtClean="0">
                <a:solidFill>
                  <a:schemeClr val="accent5">
                    <a:lumMod val="50000"/>
                  </a:schemeClr>
                </a:solidFill>
              </a:rPr>
              <a:t>;2</a:t>
            </a:r>
            <a:r>
              <a:rPr lang="ru-RU" sz="8800" baseline="30000" dirty="0" smtClean="0">
                <a:solidFill>
                  <a:schemeClr val="accent5">
                    <a:lumMod val="50000"/>
                  </a:schemeClr>
                </a:solidFill>
              </a:rPr>
              <a:t>5 </a:t>
            </a:r>
            <a:r>
              <a:rPr lang="ru-RU" sz="8800" dirty="0" smtClean="0">
                <a:solidFill>
                  <a:schemeClr val="accent5">
                    <a:lumMod val="50000"/>
                  </a:schemeClr>
                </a:solidFill>
              </a:rPr>
              <a:t>;5</a:t>
            </a:r>
            <a:r>
              <a:rPr lang="ru-RU" sz="8800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ru-RU" sz="8800" dirty="0" smtClean="0">
                <a:solidFill>
                  <a:schemeClr val="accent5">
                    <a:lumMod val="50000"/>
                  </a:schemeClr>
                </a:solidFill>
              </a:rPr>
              <a:t>;3</a:t>
            </a:r>
            <a:r>
              <a:rPr lang="ru-RU" sz="8800" baseline="30000" dirty="0" smtClean="0">
                <a:solidFill>
                  <a:schemeClr val="accent5">
                    <a:lumMod val="50000"/>
                  </a:schemeClr>
                </a:solidFill>
              </a:rPr>
              <a:t>5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</a:rPr>
            </a:br>
            <a:endParaRPr lang="ru-RU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Picture 2" descr="http://player.myshared.ru/19/1204977/slides/slide_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1" t="58246" r="65261" b="3910"/>
          <a:stretch/>
        </p:blipFill>
        <p:spPr bwMode="auto">
          <a:xfrm>
            <a:off x="484294" y="4943475"/>
            <a:ext cx="152337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7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92777"/>
            <a:ext cx="8596668" cy="50485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8800" dirty="0" smtClean="0"/>
              <a:t>Верно ли, что если 2∙3=3∙2 ,</a:t>
            </a:r>
          </a:p>
          <a:p>
            <a:pPr marL="0" indent="0" algn="ctr">
              <a:buNone/>
            </a:pPr>
            <a:r>
              <a:rPr lang="ru-RU" sz="8800" dirty="0" smtClean="0"/>
              <a:t> то и  2³=3²?</a:t>
            </a:r>
          </a:p>
        </p:txBody>
      </p:sp>
      <p:pic>
        <p:nvPicPr>
          <p:cNvPr id="4" name="Picture 2" descr="http://player.myshared.ru/19/1204977/slides/slide_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1" t="58246" r="65261" b="3910"/>
          <a:stretch/>
        </p:blipFill>
        <p:spPr bwMode="auto">
          <a:xfrm>
            <a:off x="498582" y="5057775"/>
            <a:ext cx="152337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66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Задание на дом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 smtClean="0"/>
              <a:t>П.9 (читать, учить определение степени, ответить на вопросы в конце параграфа)</a:t>
            </a:r>
          </a:p>
          <a:p>
            <a:r>
              <a:rPr lang="ru-RU" sz="4400" dirty="0" smtClean="0"/>
              <a:t>Решить №135, 137, 141-144(2,4)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3069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ЗАГАДКА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000" dirty="0"/>
              <a:t>Первый слог возьми из слова «степь»,</a:t>
            </a:r>
          </a:p>
          <a:p>
            <a:pPr marL="0" indent="0" algn="ctr">
              <a:buNone/>
            </a:pPr>
            <a:r>
              <a:rPr lang="ru-RU" sz="4000" dirty="0"/>
              <a:t>Что всегда прекрасною бывает.</a:t>
            </a:r>
          </a:p>
          <a:p>
            <a:pPr marL="0" indent="0" algn="ctr">
              <a:buNone/>
            </a:pPr>
            <a:r>
              <a:rPr lang="ru-RU" sz="4000" dirty="0"/>
              <a:t>Слог второй мы сможем лицезреть,</a:t>
            </a:r>
          </a:p>
          <a:p>
            <a:pPr marL="0" indent="0" algn="ctr">
              <a:buNone/>
            </a:pPr>
            <a:r>
              <a:rPr lang="ru-RU" sz="4000" dirty="0"/>
              <a:t>Если кто в лесу деревья валит. </a:t>
            </a:r>
          </a:p>
        </p:txBody>
      </p:sp>
    </p:spTree>
    <p:extLst>
      <p:ext uri="{BB962C8B-B14F-4D97-AF65-F5344CB8AC3E}">
        <p14:creationId xmlns:p14="http://schemas.microsoft.com/office/powerpoint/2010/main" val="12909078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2057400" y="5638800"/>
            <a:ext cx="8229600" cy="1219200"/>
          </a:xfrm>
        </p:spPr>
        <p:txBody>
          <a:bodyPr/>
          <a:lstStyle/>
          <a:p>
            <a:pPr algn="ctr" defTabSz="912813">
              <a:buNone/>
            </a:pPr>
            <a:endParaRPr lang="ru-RU" altLang="ru-RU" dirty="0" smtClean="0"/>
          </a:p>
        </p:txBody>
      </p:sp>
      <p:sp>
        <p:nvSpPr>
          <p:cNvPr id="27652" name="Прямоугольник 3"/>
          <p:cNvSpPr>
            <a:spLocks noChangeArrowheads="1"/>
          </p:cNvSpPr>
          <p:nvPr/>
        </p:nvSpPr>
        <p:spPr bwMode="auto">
          <a:xfrm>
            <a:off x="3352800" y="685800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800"/>
              <a:t>урок был интересен и полезен для меня,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800"/>
              <a:t> я хорошо работал,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800"/>
              <a:t> всё понимал,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800"/>
              <a:t> мне было достаточно комфортно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67200" y="0"/>
            <a:ext cx="297180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3200" b="1" i="1" dirty="0">
                <a:solidFill>
                  <a:srgbClr val="122E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Оцени себя сам</a:t>
            </a:r>
          </a:p>
        </p:txBody>
      </p:sp>
      <p:pic>
        <p:nvPicPr>
          <p:cNvPr id="6" name="Picture 33" descr="C:\Users\user\Desktop\МАМА1\Картинки\14098144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838200"/>
            <a:ext cx="1331913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Прямоугольник 6"/>
          <p:cNvSpPr>
            <a:spLocks noChangeArrowheads="1"/>
          </p:cNvSpPr>
          <p:nvPr/>
        </p:nvSpPr>
        <p:spPr bwMode="auto">
          <a:xfrm>
            <a:off x="3505200" y="2057401"/>
            <a:ext cx="7162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800"/>
              <a:t>урок был интересен и в определенной степени полезен для меня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800"/>
              <a:t>я принимал участие, но понимал не все задания,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800"/>
              <a:t> с домашним заданием, думаю, справлюсь</a:t>
            </a:r>
          </a:p>
        </p:txBody>
      </p:sp>
      <p:pic>
        <p:nvPicPr>
          <p:cNvPr id="27656" name="Picture 13" descr="C:\Users\user\Desktop\МАМА\Картинки\apogoda-6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2057401"/>
            <a:ext cx="10953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7" name="Прямоугольник 8"/>
          <p:cNvSpPr>
            <a:spLocks noChangeArrowheads="1"/>
          </p:cNvSpPr>
          <p:nvPr/>
        </p:nvSpPr>
        <p:spPr bwMode="auto">
          <a:xfrm>
            <a:off x="2895600" y="3429001"/>
            <a:ext cx="7924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800"/>
              <a:t>пользы от урока я получил мало, я не очень понимаю, о чем идет речь,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800"/>
              <a:t> мне это не понятно, не нужно, не интересно,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800"/>
              <a:t>домашнее задание я не смогу сделать.</a:t>
            </a:r>
          </a:p>
        </p:txBody>
      </p:sp>
      <p:sp>
        <p:nvSpPr>
          <p:cNvPr id="10" name="Знак запрета 9"/>
          <p:cNvSpPr/>
          <p:nvPr/>
        </p:nvSpPr>
        <p:spPr>
          <a:xfrm>
            <a:off x="1752601" y="3505200"/>
            <a:ext cx="995363" cy="838200"/>
          </a:xfrm>
          <a:prstGeom prst="noSmoking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70153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Поставьте буквы на свое место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174274"/>
            <a:ext cx="8596668" cy="2867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/>
              <a:t>ПЕСНЬТЕ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1043952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5394" y="731521"/>
            <a:ext cx="8568608" cy="47287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8800" dirty="0" smtClean="0"/>
          </a:p>
          <a:p>
            <a:pPr marL="0" indent="0" algn="ctr">
              <a:buNone/>
            </a:pPr>
            <a:r>
              <a:rPr lang="ru-RU" sz="8800" dirty="0" smtClean="0"/>
              <a:t>СТЕПЕНЬ</a:t>
            </a:r>
            <a:endParaRPr lang="ru-RU" sz="8800" dirty="0"/>
          </a:p>
        </p:txBody>
      </p:sp>
      <p:pic>
        <p:nvPicPr>
          <p:cNvPr id="4" name="Picture 2" descr="http://player.myshared.ru/19/1204977/slides/slide_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1" t="58246" r="65261" b="3910"/>
          <a:stretch/>
        </p:blipFill>
        <p:spPr bwMode="auto">
          <a:xfrm>
            <a:off x="418011" y="4738387"/>
            <a:ext cx="1643063" cy="217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937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473" y="1343891"/>
            <a:ext cx="10875818" cy="494607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1) Степень износа здания;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2) Степень родства;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3) Степень сравнения прилагательных;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4) Степень с натуральным показателем;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5) Степень окисления серной кислоты;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6) Ученая степень доктора наук.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3" name="Picture 2" descr="http://player.myshared.ru/19/1204977/slides/slide_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1" t="58246" r="65261" b="3910"/>
          <a:stretch/>
        </p:blipFill>
        <p:spPr bwMode="auto">
          <a:xfrm>
            <a:off x="0" y="4738386"/>
            <a:ext cx="1643063" cy="217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30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Тема урока: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438400"/>
            <a:ext cx="10156921" cy="360296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Степень с натуральным показателем</a:t>
            </a:r>
            <a:endParaRPr lang="ru-RU" sz="6000" dirty="0"/>
          </a:p>
        </p:txBody>
      </p:sp>
      <p:pic>
        <p:nvPicPr>
          <p:cNvPr id="4" name="Picture 2" descr="http://player.myshared.ru/19/1204977/slides/slide_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1" t="58246" r="65261" b="3910"/>
          <a:stretch/>
        </p:blipFill>
        <p:spPr bwMode="auto">
          <a:xfrm>
            <a:off x="418011" y="4738387"/>
            <a:ext cx="1643063" cy="217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66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9300" y="88178"/>
            <a:ext cx="8153400" cy="990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Как найти площадь квадрата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и объем куба?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204363" y="5043055"/>
            <a:ext cx="2069637" cy="998307"/>
          </a:xfrm>
        </p:spPr>
        <p:txBody>
          <a:bodyPr>
            <a:normAutofit lnSpcReduction="10000"/>
          </a:bodyPr>
          <a:lstStyle/>
          <a:p>
            <a:pPr marL="320040" indent="-320040">
              <a:buNone/>
              <a:defRPr/>
            </a:pPr>
            <a:r>
              <a:rPr lang="en-US" sz="3600" dirty="0" smtClean="0"/>
              <a:t> </a:t>
            </a:r>
            <a:r>
              <a:rPr lang="ru-RU" sz="6000" b="1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5914" y="2708275"/>
            <a:ext cx="2160587" cy="2089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29345" y="5347855"/>
            <a:ext cx="2549238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6000" b="1" spc="50" baseline="3000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Куб 5"/>
          <p:cNvSpPr/>
          <p:nvPr/>
        </p:nvSpPr>
        <p:spPr>
          <a:xfrm>
            <a:off x="6885709" y="2492376"/>
            <a:ext cx="2305917" cy="2376787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52255" y="2672556"/>
            <a:ext cx="2582861" cy="250904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87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418" y="193964"/>
            <a:ext cx="8456583" cy="6664036"/>
          </a:xfrm>
        </p:spPr>
        <p:txBody>
          <a:bodyPr>
            <a:normAutofit fontScale="90000"/>
          </a:bodyPr>
          <a:lstStyle/>
          <a:p>
            <a:pPr marL="342900" lvl="0" indent="-342900" algn="ctr">
              <a:spcBef>
                <a:spcPts val="1000"/>
              </a:spcBef>
            </a:pPr>
            <a:r>
              <a:rPr lang="ru-RU" sz="8800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  <a:t>3</a:t>
            </a:r>
            <a:r>
              <a:rPr lang="ru-RU" sz="9600" dirty="0">
                <a:solidFill>
                  <a:prstClr val="black"/>
                </a:solidFill>
                <a:ea typeface="+mn-ea"/>
                <a:cs typeface="+mn-cs"/>
              </a:rPr>
              <a:t>∙</a:t>
            </a:r>
            <a: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  <a:t>3</a:t>
            </a:r>
            <a:b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  <a:t>2</a:t>
            </a:r>
            <a:r>
              <a:rPr lang="ru-RU" sz="9600" dirty="0">
                <a:solidFill>
                  <a:prstClr val="black"/>
                </a:solidFill>
                <a:ea typeface="+mn-ea"/>
                <a:cs typeface="+mn-cs"/>
              </a:rPr>
              <a:t>∙2∙</a:t>
            </a:r>
            <a: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  <a:t>2</a:t>
            </a:r>
            <a:b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96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6000" dirty="0" smtClean="0">
                <a:solidFill>
                  <a:prstClr val="black"/>
                </a:solidFill>
              </a:rPr>
              <a:t>Как </a:t>
            </a:r>
            <a:r>
              <a:rPr lang="ru-RU" sz="6000" dirty="0">
                <a:solidFill>
                  <a:prstClr val="black"/>
                </a:solidFill>
              </a:rPr>
              <a:t>коротко записать произведение?</a:t>
            </a:r>
            <a:br>
              <a:rPr lang="ru-RU" sz="6000" dirty="0">
                <a:solidFill>
                  <a:prstClr val="black"/>
                </a:solidFill>
              </a:rPr>
            </a:b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12983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1651</TotalTime>
  <Words>518</Words>
  <Application>Microsoft Office PowerPoint</Application>
  <PresentationFormat>Произвольный</PresentationFormat>
  <Paragraphs>92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Аспект</vt:lpstr>
      <vt:lpstr>Урок алгебры  в 7 классе </vt:lpstr>
      <vt:lpstr>Незнающие пусть научатся, знающие - вспомнят еще раз».                                     (Античный афоризм.) </vt:lpstr>
      <vt:lpstr>ЗАГАДКА</vt:lpstr>
      <vt:lpstr>Поставьте буквы на свое место</vt:lpstr>
      <vt:lpstr>Презентация PowerPoint</vt:lpstr>
      <vt:lpstr>1) Степень износа здания; 2) Степень родства; 3) Степень сравнения прилагательных; 4) Степень с натуральным показателем; 5) Степень окисления серной кислоты; 6) Ученая степень доктора наук. </vt:lpstr>
      <vt:lpstr>Тема урока:</vt:lpstr>
      <vt:lpstr>Как найти площадь квадрата и объем куба?</vt:lpstr>
      <vt:lpstr> 3∙3 2∙2∙2  Как коротко записать произведение? </vt:lpstr>
      <vt:lpstr> 3∙3=3²-Три в квадрате  2∙2∙2=2³-Два в кубе </vt:lpstr>
      <vt:lpstr>Продолжи записи:</vt:lpstr>
      <vt:lpstr>а- основание     степени  n- показатель степени </vt:lpstr>
      <vt:lpstr>Определение степени</vt:lpstr>
      <vt:lpstr>Определение степени</vt:lpstr>
      <vt:lpstr>41 = 4  (x-y)1= x-y </vt:lpstr>
      <vt:lpstr>Как с помощью степени записать большие числа?</vt:lpstr>
      <vt:lpstr>Презентация PowerPoint</vt:lpstr>
      <vt:lpstr>А знаете ли вы?</vt:lpstr>
      <vt:lpstr>А знаете ли вы?</vt:lpstr>
      <vt:lpstr>А знаете ли вы?</vt:lpstr>
      <vt:lpstr>Стандартный вид числа</vt:lpstr>
      <vt:lpstr>Какие из выражений являются степенями?</vt:lpstr>
      <vt:lpstr>Возведите в степень:</vt:lpstr>
      <vt:lpstr>Расставьте действия в выражениях</vt:lpstr>
      <vt:lpstr>Найди ошибки в записях:</vt:lpstr>
      <vt:lpstr>Из чисел 2, 3, 5 составьте все возможные степени, основание которых равно одному из них, а показатель – другому.  Запишите степени в порядке возрастания их значений.</vt:lpstr>
      <vt:lpstr>Проверьте  23 ;32 ;52 ;25 ;52;35 </vt:lpstr>
      <vt:lpstr>Презентация PowerPoint</vt:lpstr>
      <vt:lpstr>Задание на дом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алгебры  в 7 классе</dc:title>
  <dc:creator>User</dc:creator>
  <cp:lastModifiedBy>admin</cp:lastModifiedBy>
  <cp:revision>125</cp:revision>
  <dcterms:created xsi:type="dcterms:W3CDTF">2017-10-02T15:18:24Z</dcterms:created>
  <dcterms:modified xsi:type="dcterms:W3CDTF">2023-11-30T07:20:37Z</dcterms:modified>
</cp:coreProperties>
</file>